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62" r:id="rId3"/>
    <p:sldId id="282" r:id="rId4"/>
    <p:sldId id="283" r:id="rId5"/>
    <p:sldId id="284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FE878-94AA-4257-BC99-A1C527CDCD32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8FEAAE9C-9FE8-480F-AD4D-5213D5AB581E}">
      <dgm:prSet phldrT="[Texto]"/>
      <dgm:spPr/>
      <dgm:t>
        <a:bodyPr/>
        <a:lstStyle/>
        <a:p>
          <a:r>
            <a:rPr lang="pt-PT" dirty="0" smtClean="0"/>
            <a:t>Álcool </a:t>
          </a:r>
          <a:endParaRPr lang="pt-PT" dirty="0"/>
        </a:p>
      </dgm:t>
    </dgm:pt>
    <dgm:pt modelId="{2D1C4429-2311-41B0-B93F-9B3A09CE2D25}" type="parTrans" cxnId="{09FD4689-3BE8-46DE-B858-C1CCF2AEAD2E}">
      <dgm:prSet/>
      <dgm:spPr/>
      <dgm:t>
        <a:bodyPr/>
        <a:lstStyle/>
        <a:p>
          <a:endParaRPr lang="pt-PT"/>
        </a:p>
      </dgm:t>
    </dgm:pt>
    <dgm:pt modelId="{42B4D668-B922-43F6-B90A-575B5D9DA41C}" type="sibTrans" cxnId="{09FD4689-3BE8-46DE-B858-C1CCF2AEAD2E}">
      <dgm:prSet/>
      <dgm:spPr/>
      <dgm:t>
        <a:bodyPr/>
        <a:lstStyle/>
        <a:p>
          <a:endParaRPr lang="pt-PT"/>
        </a:p>
      </dgm:t>
    </dgm:pt>
    <dgm:pt modelId="{472DEC69-06D5-4908-8D80-705D4C279B90}">
      <dgm:prSet phldrT="[Texto]"/>
      <dgm:spPr/>
      <dgm:t>
        <a:bodyPr/>
        <a:lstStyle/>
        <a:p>
          <a:r>
            <a:rPr lang="pt-PT" dirty="0" smtClean="0"/>
            <a:t>Idade</a:t>
          </a:r>
        </a:p>
        <a:p>
          <a:r>
            <a:rPr lang="pt-PT" dirty="0" smtClean="0"/>
            <a:t>Ano  </a:t>
          </a:r>
          <a:endParaRPr lang="pt-PT" dirty="0"/>
        </a:p>
      </dgm:t>
    </dgm:pt>
    <dgm:pt modelId="{FBA40198-8EE4-44A1-A481-00C4539AA22C}" type="parTrans" cxnId="{B5005BD9-E627-4D74-A129-14109B18067B}">
      <dgm:prSet/>
      <dgm:spPr/>
      <dgm:t>
        <a:bodyPr/>
        <a:lstStyle/>
        <a:p>
          <a:endParaRPr lang="pt-PT"/>
        </a:p>
      </dgm:t>
    </dgm:pt>
    <dgm:pt modelId="{9A419203-4954-4451-A9C3-E7AF4F4217F4}" type="sibTrans" cxnId="{B5005BD9-E627-4D74-A129-14109B18067B}">
      <dgm:prSet/>
      <dgm:spPr/>
      <dgm:t>
        <a:bodyPr/>
        <a:lstStyle/>
        <a:p>
          <a:endParaRPr lang="pt-PT"/>
        </a:p>
      </dgm:t>
    </dgm:pt>
    <dgm:pt modelId="{18D52E29-E4A6-4462-B547-06E49BF15E81}">
      <dgm:prSet phldrT="[Texto]"/>
      <dgm:spPr/>
      <dgm:t>
        <a:bodyPr/>
        <a:lstStyle/>
        <a:p>
          <a:r>
            <a:rPr lang="pt-PT" dirty="0" smtClean="0"/>
            <a:t>Produtor </a:t>
          </a:r>
          <a:endParaRPr lang="pt-PT" dirty="0"/>
        </a:p>
      </dgm:t>
    </dgm:pt>
    <dgm:pt modelId="{262F033D-246B-4295-9D75-4C547F9B7AB5}" type="parTrans" cxnId="{43493CCA-8094-43A2-9C4F-9E45E36F6729}">
      <dgm:prSet/>
      <dgm:spPr/>
      <dgm:t>
        <a:bodyPr/>
        <a:lstStyle/>
        <a:p>
          <a:endParaRPr lang="pt-PT"/>
        </a:p>
      </dgm:t>
    </dgm:pt>
    <dgm:pt modelId="{1B60BA68-9D67-4773-89C8-B19C6388C4D9}" type="sibTrans" cxnId="{43493CCA-8094-43A2-9C4F-9E45E36F6729}">
      <dgm:prSet/>
      <dgm:spPr/>
      <dgm:t>
        <a:bodyPr/>
        <a:lstStyle/>
        <a:p>
          <a:endParaRPr lang="pt-PT"/>
        </a:p>
      </dgm:t>
    </dgm:pt>
    <dgm:pt modelId="{9433698B-B05C-4951-A7B6-95456E39F84B}">
      <dgm:prSet phldrT="[Texto]"/>
      <dgm:spPr/>
      <dgm:t>
        <a:bodyPr/>
        <a:lstStyle/>
        <a:p>
          <a:r>
            <a:rPr lang="pt-PT" dirty="0" smtClean="0"/>
            <a:t>Tempo de estágio </a:t>
          </a:r>
        </a:p>
      </dgm:t>
    </dgm:pt>
    <dgm:pt modelId="{E7B9B164-4094-4D81-8F69-00EF9810897F}" type="parTrans" cxnId="{8431E840-071A-4E39-A019-A7B0AFDE7CE2}">
      <dgm:prSet/>
      <dgm:spPr/>
      <dgm:t>
        <a:bodyPr/>
        <a:lstStyle/>
        <a:p>
          <a:endParaRPr lang="pt-PT"/>
        </a:p>
      </dgm:t>
    </dgm:pt>
    <dgm:pt modelId="{5417978A-605C-452C-AD9D-2330310D29FF}" type="sibTrans" cxnId="{8431E840-071A-4E39-A019-A7B0AFDE7CE2}">
      <dgm:prSet/>
      <dgm:spPr/>
      <dgm:t>
        <a:bodyPr/>
        <a:lstStyle/>
        <a:p>
          <a:endParaRPr lang="pt-PT"/>
        </a:p>
      </dgm:t>
    </dgm:pt>
    <dgm:pt modelId="{B0A96332-EE04-483E-9038-2291CC37468F}">
      <dgm:prSet phldrT="[Texto]"/>
      <dgm:spPr/>
      <dgm:t>
        <a:bodyPr/>
        <a:lstStyle/>
        <a:p>
          <a:r>
            <a:rPr lang="pt-PT" dirty="0" smtClean="0"/>
            <a:t>Região </a:t>
          </a:r>
          <a:endParaRPr lang="pt-PT" dirty="0"/>
        </a:p>
      </dgm:t>
    </dgm:pt>
    <dgm:pt modelId="{96D6BD64-B341-4B41-BC0D-AFAA5B3D9BFC}" type="parTrans" cxnId="{05F0C801-4DE4-467C-BFC9-D1E0D20B9285}">
      <dgm:prSet/>
      <dgm:spPr/>
      <dgm:t>
        <a:bodyPr/>
        <a:lstStyle/>
        <a:p>
          <a:endParaRPr lang="pt-PT"/>
        </a:p>
      </dgm:t>
    </dgm:pt>
    <dgm:pt modelId="{81E83615-2853-4EDA-8AE1-52F3914EE2FF}" type="sibTrans" cxnId="{05F0C801-4DE4-467C-BFC9-D1E0D20B9285}">
      <dgm:prSet/>
      <dgm:spPr/>
      <dgm:t>
        <a:bodyPr/>
        <a:lstStyle/>
        <a:p>
          <a:endParaRPr lang="pt-PT"/>
        </a:p>
      </dgm:t>
    </dgm:pt>
    <dgm:pt modelId="{0970D62B-1866-49B2-BF4B-74006FFE6556}">
      <dgm:prSet/>
      <dgm:spPr/>
      <dgm:t>
        <a:bodyPr/>
        <a:lstStyle/>
        <a:p>
          <a:r>
            <a:rPr lang="pt-PT" dirty="0" smtClean="0"/>
            <a:t>Contra rótulo </a:t>
          </a:r>
          <a:endParaRPr lang="pt-PT" dirty="0"/>
        </a:p>
      </dgm:t>
    </dgm:pt>
    <dgm:pt modelId="{5A1F33D0-A980-40E8-8180-3A3C19904531}" type="parTrans" cxnId="{7C69DC2E-66D4-4F3F-94F3-C391DCF339FB}">
      <dgm:prSet/>
      <dgm:spPr/>
      <dgm:t>
        <a:bodyPr/>
        <a:lstStyle/>
        <a:p>
          <a:endParaRPr lang="pt-PT"/>
        </a:p>
      </dgm:t>
    </dgm:pt>
    <dgm:pt modelId="{DB5F1A68-1F5D-452A-89B4-7CAEA28F4911}" type="sibTrans" cxnId="{7C69DC2E-66D4-4F3F-94F3-C391DCF339FB}">
      <dgm:prSet/>
      <dgm:spPr/>
      <dgm:t>
        <a:bodyPr/>
        <a:lstStyle/>
        <a:p>
          <a:endParaRPr lang="pt-PT"/>
        </a:p>
      </dgm:t>
    </dgm:pt>
    <dgm:pt modelId="{F758DCF6-2717-4838-95FA-38E29A24EA6D}">
      <dgm:prSet/>
      <dgm:spPr/>
      <dgm:t>
        <a:bodyPr/>
        <a:lstStyle/>
        <a:p>
          <a:r>
            <a:rPr lang="pt-PT" dirty="0" smtClean="0"/>
            <a:t>Castas </a:t>
          </a:r>
          <a:endParaRPr lang="pt-PT" dirty="0"/>
        </a:p>
      </dgm:t>
    </dgm:pt>
    <dgm:pt modelId="{4CD2EC9E-7F28-44D2-A82A-36F1BEDA326F}" type="parTrans" cxnId="{419594F4-DCBF-4B92-B159-6A9F1AD08602}">
      <dgm:prSet/>
      <dgm:spPr/>
      <dgm:t>
        <a:bodyPr/>
        <a:lstStyle/>
        <a:p>
          <a:endParaRPr lang="pt-PT"/>
        </a:p>
      </dgm:t>
    </dgm:pt>
    <dgm:pt modelId="{6C3F948C-7D25-420A-9740-96407DF7044C}" type="sibTrans" cxnId="{419594F4-DCBF-4B92-B159-6A9F1AD08602}">
      <dgm:prSet/>
      <dgm:spPr/>
      <dgm:t>
        <a:bodyPr/>
        <a:lstStyle/>
        <a:p>
          <a:endParaRPr lang="pt-PT"/>
        </a:p>
      </dgm:t>
    </dgm:pt>
    <dgm:pt modelId="{28312FFF-707F-4F3E-8601-F175D0BF4CBF}" type="pres">
      <dgm:prSet presAssocID="{337FE878-94AA-4257-BC99-A1C527CDCD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7838FA4-C7FD-46EB-9C92-64A794617257}" type="pres">
      <dgm:prSet presAssocID="{8FEAAE9C-9FE8-480F-AD4D-5213D5AB581E}" presName="centerShape" presStyleLbl="node0" presStyleIdx="0" presStyleCnt="1"/>
      <dgm:spPr/>
      <dgm:t>
        <a:bodyPr/>
        <a:lstStyle/>
        <a:p>
          <a:endParaRPr lang="pt-PT"/>
        </a:p>
      </dgm:t>
    </dgm:pt>
    <dgm:pt modelId="{42A1B341-7E3E-42B2-9279-1F0E748D37E9}" type="pres">
      <dgm:prSet presAssocID="{4CD2EC9E-7F28-44D2-A82A-36F1BEDA326F}" presName="parTrans" presStyleLbl="sibTrans2D1" presStyleIdx="0" presStyleCnt="6"/>
      <dgm:spPr/>
      <dgm:t>
        <a:bodyPr/>
        <a:lstStyle/>
        <a:p>
          <a:endParaRPr lang="pt-PT"/>
        </a:p>
      </dgm:t>
    </dgm:pt>
    <dgm:pt modelId="{C5AD33E2-9E23-4F18-A786-9EFE151753A1}" type="pres">
      <dgm:prSet presAssocID="{4CD2EC9E-7F28-44D2-A82A-36F1BEDA326F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95D5E3E3-E412-49F0-A345-09A4DAA14891}" type="pres">
      <dgm:prSet presAssocID="{F758DCF6-2717-4838-95FA-38E29A24EA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963530-C747-4294-A8E2-60869D2D8BCD}" type="pres">
      <dgm:prSet presAssocID="{FBA40198-8EE4-44A1-A481-00C4539AA22C}" presName="parTrans" presStyleLbl="sibTrans2D1" presStyleIdx="1" presStyleCnt="6"/>
      <dgm:spPr/>
      <dgm:t>
        <a:bodyPr/>
        <a:lstStyle/>
        <a:p>
          <a:endParaRPr lang="pt-PT"/>
        </a:p>
      </dgm:t>
    </dgm:pt>
    <dgm:pt modelId="{53985864-A191-4B91-B966-63E7D4BE8FB3}" type="pres">
      <dgm:prSet presAssocID="{FBA40198-8EE4-44A1-A481-00C4539AA22C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FC4F786C-C2B8-4728-8238-36FFBF87D6B7}" type="pres">
      <dgm:prSet presAssocID="{472DEC69-06D5-4908-8D80-705D4C279B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1B1B7F-38A8-42E4-B806-8F66D7F35F4C}" type="pres">
      <dgm:prSet presAssocID="{262F033D-246B-4295-9D75-4C547F9B7AB5}" presName="parTrans" presStyleLbl="sibTrans2D1" presStyleIdx="2" presStyleCnt="6"/>
      <dgm:spPr/>
      <dgm:t>
        <a:bodyPr/>
        <a:lstStyle/>
        <a:p>
          <a:endParaRPr lang="pt-PT"/>
        </a:p>
      </dgm:t>
    </dgm:pt>
    <dgm:pt modelId="{9E3438D7-96AF-4CA6-A936-A32150D3C4C9}" type="pres">
      <dgm:prSet presAssocID="{262F033D-246B-4295-9D75-4C547F9B7AB5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EE6B0C7F-15B9-42CF-8119-C73DE8EC3BBC}" type="pres">
      <dgm:prSet presAssocID="{18D52E29-E4A6-4462-B547-06E49BF15E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9BDE2C-CAF6-4C19-BAA3-44C29CD50B2F}" type="pres">
      <dgm:prSet presAssocID="{E7B9B164-4094-4D81-8F69-00EF9810897F}" presName="parTrans" presStyleLbl="sibTrans2D1" presStyleIdx="3" presStyleCnt="6"/>
      <dgm:spPr/>
      <dgm:t>
        <a:bodyPr/>
        <a:lstStyle/>
        <a:p>
          <a:endParaRPr lang="pt-PT"/>
        </a:p>
      </dgm:t>
    </dgm:pt>
    <dgm:pt modelId="{2CCA5533-34CA-4F8E-BA78-54ED33127A9C}" type="pres">
      <dgm:prSet presAssocID="{E7B9B164-4094-4D81-8F69-00EF9810897F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C5A96FD2-077A-4CF3-BCBA-F9E54D2AC506}" type="pres">
      <dgm:prSet presAssocID="{9433698B-B05C-4951-A7B6-95456E39F8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34D09B-7BDE-4214-9D98-680966E7444E}" type="pres">
      <dgm:prSet presAssocID="{5A1F33D0-A980-40E8-8180-3A3C19904531}" presName="parTrans" presStyleLbl="sibTrans2D1" presStyleIdx="4" presStyleCnt="6"/>
      <dgm:spPr/>
      <dgm:t>
        <a:bodyPr/>
        <a:lstStyle/>
        <a:p>
          <a:endParaRPr lang="pt-PT"/>
        </a:p>
      </dgm:t>
    </dgm:pt>
    <dgm:pt modelId="{C59E743E-3D53-4CB9-AA3B-545817C36044}" type="pres">
      <dgm:prSet presAssocID="{5A1F33D0-A980-40E8-8180-3A3C19904531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B57EEBB8-39D8-43B2-A9B5-268CFE9F9AA8}" type="pres">
      <dgm:prSet presAssocID="{0970D62B-1866-49B2-BF4B-74006FFE65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226942-C126-4A22-994D-985FE9ED2B36}" type="pres">
      <dgm:prSet presAssocID="{96D6BD64-B341-4B41-BC0D-AFAA5B3D9BFC}" presName="parTrans" presStyleLbl="sibTrans2D1" presStyleIdx="5" presStyleCnt="6"/>
      <dgm:spPr/>
      <dgm:t>
        <a:bodyPr/>
        <a:lstStyle/>
        <a:p>
          <a:endParaRPr lang="pt-PT"/>
        </a:p>
      </dgm:t>
    </dgm:pt>
    <dgm:pt modelId="{1205387F-72BE-4F4F-B454-DA3B9444B8C0}" type="pres">
      <dgm:prSet presAssocID="{96D6BD64-B341-4B41-BC0D-AFAA5B3D9BFC}" presName="connectorText" presStyleLbl="sibTrans2D1" presStyleIdx="5" presStyleCnt="6"/>
      <dgm:spPr/>
      <dgm:t>
        <a:bodyPr/>
        <a:lstStyle/>
        <a:p>
          <a:endParaRPr lang="pt-PT"/>
        </a:p>
      </dgm:t>
    </dgm:pt>
    <dgm:pt modelId="{2D0B9747-3005-43A4-B9FD-F42DC4D09C0B}" type="pres">
      <dgm:prSet presAssocID="{B0A96332-EE04-483E-9038-2291CC3746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3493CCA-8094-43A2-9C4F-9E45E36F6729}" srcId="{8FEAAE9C-9FE8-480F-AD4D-5213D5AB581E}" destId="{18D52E29-E4A6-4462-B547-06E49BF15E81}" srcOrd="2" destOrd="0" parTransId="{262F033D-246B-4295-9D75-4C547F9B7AB5}" sibTransId="{1B60BA68-9D67-4773-89C8-B19C6388C4D9}"/>
    <dgm:cxn modelId="{B5005BD9-E627-4D74-A129-14109B18067B}" srcId="{8FEAAE9C-9FE8-480F-AD4D-5213D5AB581E}" destId="{472DEC69-06D5-4908-8D80-705D4C279B90}" srcOrd="1" destOrd="0" parTransId="{FBA40198-8EE4-44A1-A481-00C4539AA22C}" sibTransId="{9A419203-4954-4451-A9C3-E7AF4F4217F4}"/>
    <dgm:cxn modelId="{56959A5C-134F-45A5-AF17-8BFC15A83AC1}" type="presOf" srcId="{262F033D-246B-4295-9D75-4C547F9B7AB5}" destId="{C01B1B7F-38A8-42E4-B806-8F66D7F35F4C}" srcOrd="0" destOrd="0" presId="urn:microsoft.com/office/officeart/2005/8/layout/radial5"/>
    <dgm:cxn modelId="{6D34F641-26EA-418A-8753-93BDCED8140D}" type="presOf" srcId="{96D6BD64-B341-4B41-BC0D-AFAA5B3D9BFC}" destId="{BB226942-C126-4A22-994D-985FE9ED2B36}" srcOrd="0" destOrd="0" presId="urn:microsoft.com/office/officeart/2005/8/layout/radial5"/>
    <dgm:cxn modelId="{85A1A039-B965-420F-BDD1-72BBF95FD4FF}" type="presOf" srcId="{96D6BD64-B341-4B41-BC0D-AFAA5B3D9BFC}" destId="{1205387F-72BE-4F4F-B454-DA3B9444B8C0}" srcOrd="1" destOrd="0" presId="urn:microsoft.com/office/officeart/2005/8/layout/radial5"/>
    <dgm:cxn modelId="{20FA4F72-9B35-4333-BED4-34BA731DC3C6}" type="presOf" srcId="{E7B9B164-4094-4D81-8F69-00EF9810897F}" destId="{2CCA5533-34CA-4F8E-BA78-54ED33127A9C}" srcOrd="1" destOrd="0" presId="urn:microsoft.com/office/officeart/2005/8/layout/radial5"/>
    <dgm:cxn modelId="{092E4A05-7BE3-4653-9B8A-3D1CE9260BA5}" type="presOf" srcId="{5A1F33D0-A980-40E8-8180-3A3C19904531}" destId="{C59E743E-3D53-4CB9-AA3B-545817C36044}" srcOrd="1" destOrd="0" presId="urn:microsoft.com/office/officeart/2005/8/layout/radial5"/>
    <dgm:cxn modelId="{E59C2E77-829D-44F9-AA2D-1266338D724E}" type="presOf" srcId="{B0A96332-EE04-483E-9038-2291CC37468F}" destId="{2D0B9747-3005-43A4-B9FD-F42DC4D09C0B}" srcOrd="0" destOrd="0" presId="urn:microsoft.com/office/officeart/2005/8/layout/radial5"/>
    <dgm:cxn modelId="{F723042A-280C-45E5-B95D-23332F0F541B}" type="presOf" srcId="{8FEAAE9C-9FE8-480F-AD4D-5213D5AB581E}" destId="{27838FA4-C7FD-46EB-9C92-64A794617257}" srcOrd="0" destOrd="0" presId="urn:microsoft.com/office/officeart/2005/8/layout/radial5"/>
    <dgm:cxn modelId="{EB17F61B-73E2-4559-ABD3-3D90978ABBC7}" type="presOf" srcId="{9433698B-B05C-4951-A7B6-95456E39F84B}" destId="{C5A96FD2-077A-4CF3-BCBA-F9E54D2AC506}" srcOrd="0" destOrd="0" presId="urn:microsoft.com/office/officeart/2005/8/layout/radial5"/>
    <dgm:cxn modelId="{8431E840-071A-4E39-A019-A7B0AFDE7CE2}" srcId="{8FEAAE9C-9FE8-480F-AD4D-5213D5AB581E}" destId="{9433698B-B05C-4951-A7B6-95456E39F84B}" srcOrd="3" destOrd="0" parTransId="{E7B9B164-4094-4D81-8F69-00EF9810897F}" sibTransId="{5417978A-605C-452C-AD9D-2330310D29FF}"/>
    <dgm:cxn modelId="{05F0C801-4DE4-467C-BFC9-D1E0D20B9285}" srcId="{8FEAAE9C-9FE8-480F-AD4D-5213D5AB581E}" destId="{B0A96332-EE04-483E-9038-2291CC37468F}" srcOrd="5" destOrd="0" parTransId="{96D6BD64-B341-4B41-BC0D-AFAA5B3D9BFC}" sibTransId="{81E83615-2853-4EDA-8AE1-52F3914EE2FF}"/>
    <dgm:cxn modelId="{09FD4689-3BE8-46DE-B858-C1CCF2AEAD2E}" srcId="{337FE878-94AA-4257-BC99-A1C527CDCD32}" destId="{8FEAAE9C-9FE8-480F-AD4D-5213D5AB581E}" srcOrd="0" destOrd="0" parTransId="{2D1C4429-2311-41B0-B93F-9B3A09CE2D25}" sibTransId="{42B4D668-B922-43F6-B90A-575B5D9DA41C}"/>
    <dgm:cxn modelId="{419594F4-DCBF-4B92-B159-6A9F1AD08602}" srcId="{8FEAAE9C-9FE8-480F-AD4D-5213D5AB581E}" destId="{F758DCF6-2717-4838-95FA-38E29A24EA6D}" srcOrd="0" destOrd="0" parTransId="{4CD2EC9E-7F28-44D2-A82A-36F1BEDA326F}" sibTransId="{6C3F948C-7D25-420A-9740-96407DF7044C}"/>
    <dgm:cxn modelId="{C30ACD72-587C-4993-B51C-F56E1B8ABB13}" type="presOf" srcId="{F758DCF6-2717-4838-95FA-38E29A24EA6D}" destId="{95D5E3E3-E412-49F0-A345-09A4DAA14891}" srcOrd="0" destOrd="0" presId="urn:microsoft.com/office/officeart/2005/8/layout/radial5"/>
    <dgm:cxn modelId="{A54853F3-A5AA-4BAD-8F6F-4E3D283FE811}" type="presOf" srcId="{E7B9B164-4094-4D81-8F69-00EF9810897F}" destId="{679BDE2C-CAF6-4C19-BAA3-44C29CD50B2F}" srcOrd="0" destOrd="0" presId="urn:microsoft.com/office/officeart/2005/8/layout/radial5"/>
    <dgm:cxn modelId="{062F9182-F4A6-4B32-A57F-CB5A22CFA738}" type="presOf" srcId="{337FE878-94AA-4257-BC99-A1C527CDCD32}" destId="{28312FFF-707F-4F3E-8601-F175D0BF4CBF}" srcOrd="0" destOrd="0" presId="urn:microsoft.com/office/officeart/2005/8/layout/radial5"/>
    <dgm:cxn modelId="{1D512971-4437-4498-B283-0B562C3352DE}" type="presOf" srcId="{18D52E29-E4A6-4462-B547-06E49BF15E81}" destId="{EE6B0C7F-15B9-42CF-8119-C73DE8EC3BBC}" srcOrd="0" destOrd="0" presId="urn:microsoft.com/office/officeart/2005/8/layout/radial5"/>
    <dgm:cxn modelId="{FACC994F-701F-4317-9CBB-C2E01F3B9E97}" type="presOf" srcId="{FBA40198-8EE4-44A1-A481-00C4539AA22C}" destId="{4E963530-C747-4294-A8E2-60869D2D8BCD}" srcOrd="0" destOrd="0" presId="urn:microsoft.com/office/officeart/2005/8/layout/radial5"/>
    <dgm:cxn modelId="{7C69DC2E-66D4-4F3F-94F3-C391DCF339FB}" srcId="{8FEAAE9C-9FE8-480F-AD4D-5213D5AB581E}" destId="{0970D62B-1866-49B2-BF4B-74006FFE6556}" srcOrd="4" destOrd="0" parTransId="{5A1F33D0-A980-40E8-8180-3A3C19904531}" sibTransId="{DB5F1A68-1F5D-452A-89B4-7CAEA28F4911}"/>
    <dgm:cxn modelId="{5FD0DA9E-A39E-46AB-A72D-599E459E10E6}" type="presOf" srcId="{FBA40198-8EE4-44A1-A481-00C4539AA22C}" destId="{53985864-A191-4B91-B966-63E7D4BE8FB3}" srcOrd="1" destOrd="0" presId="urn:microsoft.com/office/officeart/2005/8/layout/radial5"/>
    <dgm:cxn modelId="{E37B8BCF-1FCB-47CF-AC48-3B8938CA5B78}" type="presOf" srcId="{4CD2EC9E-7F28-44D2-A82A-36F1BEDA326F}" destId="{C5AD33E2-9E23-4F18-A786-9EFE151753A1}" srcOrd="1" destOrd="0" presId="urn:microsoft.com/office/officeart/2005/8/layout/radial5"/>
    <dgm:cxn modelId="{C93820C9-3D69-403C-95C4-DE56DAA9B908}" type="presOf" srcId="{5A1F33D0-A980-40E8-8180-3A3C19904531}" destId="{2134D09B-7BDE-4214-9D98-680966E7444E}" srcOrd="0" destOrd="0" presId="urn:microsoft.com/office/officeart/2005/8/layout/radial5"/>
    <dgm:cxn modelId="{EB53916A-AB60-4C40-B90B-16BACC30DE85}" type="presOf" srcId="{0970D62B-1866-49B2-BF4B-74006FFE6556}" destId="{B57EEBB8-39D8-43B2-A9B5-268CFE9F9AA8}" srcOrd="0" destOrd="0" presId="urn:microsoft.com/office/officeart/2005/8/layout/radial5"/>
    <dgm:cxn modelId="{1A79D379-FB77-48C9-9765-8CA49892BE79}" type="presOf" srcId="{4CD2EC9E-7F28-44D2-A82A-36F1BEDA326F}" destId="{42A1B341-7E3E-42B2-9279-1F0E748D37E9}" srcOrd="0" destOrd="0" presId="urn:microsoft.com/office/officeart/2005/8/layout/radial5"/>
    <dgm:cxn modelId="{60FE2796-35F5-4889-9794-8B2CDDF7406C}" type="presOf" srcId="{472DEC69-06D5-4908-8D80-705D4C279B90}" destId="{FC4F786C-C2B8-4728-8238-36FFBF87D6B7}" srcOrd="0" destOrd="0" presId="urn:microsoft.com/office/officeart/2005/8/layout/radial5"/>
    <dgm:cxn modelId="{74BF2413-FD78-49D4-A1A6-85355960B3E6}" type="presOf" srcId="{262F033D-246B-4295-9D75-4C547F9B7AB5}" destId="{9E3438D7-96AF-4CA6-A936-A32150D3C4C9}" srcOrd="1" destOrd="0" presId="urn:microsoft.com/office/officeart/2005/8/layout/radial5"/>
    <dgm:cxn modelId="{AD5454FB-4705-45C2-8770-083BB31F9AC3}" type="presParOf" srcId="{28312FFF-707F-4F3E-8601-F175D0BF4CBF}" destId="{27838FA4-C7FD-46EB-9C92-64A794617257}" srcOrd="0" destOrd="0" presId="urn:microsoft.com/office/officeart/2005/8/layout/radial5"/>
    <dgm:cxn modelId="{C0EDBD8C-DAC8-4B33-A1A9-363961EC2C64}" type="presParOf" srcId="{28312FFF-707F-4F3E-8601-F175D0BF4CBF}" destId="{42A1B341-7E3E-42B2-9279-1F0E748D37E9}" srcOrd="1" destOrd="0" presId="urn:microsoft.com/office/officeart/2005/8/layout/radial5"/>
    <dgm:cxn modelId="{08DA5CD9-9378-4597-8708-D9DF4EB54C72}" type="presParOf" srcId="{42A1B341-7E3E-42B2-9279-1F0E748D37E9}" destId="{C5AD33E2-9E23-4F18-A786-9EFE151753A1}" srcOrd="0" destOrd="0" presId="urn:microsoft.com/office/officeart/2005/8/layout/radial5"/>
    <dgm:cxn modelId="{EE012AF1-EFB2-4433-A27F-5D963AA0B4C1}" type="presParOf" srcId="{28312FFF-707F-4F3E-8601-F175D0BF4CBF}" destId="{95D5E3E3-E412-49F0-A345-09A4DAA14891}" srcOrd="2" destOrd="0" presId="urn:microsoft.com/office/officeart/2005/8/layout/radial5"/>
    <dgm:cxn modelId="{85082CBA-B7BD-482F-8B86-2904CFAC8D00}" type="presParOf" srcId="{28312FFF-707F-4F3E-8601-F175D0BF4CBF}" destId="{4E963530-C747-4294-A8E2-60869D2D8BCD}" srcOrd="3" destOrd="0" presId="urn:microsoft.com/office/officeart/2005/8/layout/radial5"/>
    <dgm:cxn modelId="{02444287-717F-4334-BD91-5B246545BAD5}" type="presParOf" srcId="{4E963530-C747-4294-A8E2-60869D2D8BCD}" destId="{53985864-A191-4B91-B966-63E7D4BE8FB3}" srcOrd="0" destOrd="0" presId="urn:microsoft.com/office/officeart/2005/8/layout/radial5"/>
    <dgm:cxn modelId="{2DDC6A2D-895C-40F1-80A6-33F8B5F8B19C}" type="presParOf" srcId="{28312FFF-707F-4F3E-8601-F175D0BF4CBF}" destId="{FC4F786C-C2B8-4728-8238-36FFBF87D6B7}" srcOrd="4" destOrd="0" presId="urn:microsoft.com/office/officeart/2005/8/layout/radial5"/>
    <dgm:cxn modelId="{76ECC932-43C3-4D16-B801-96950F0549D6}" type="presParOf" srcId="{28312FFF-707F-4F3E-8601-F175D0BF4CBF}" destId="{C01B1B7F-38A8-42E4-B806-8F66D7F35F4C}" srcOrd="5" destOrd="0" presId="urn:microsoft.com/office/officeart/2005/8/layout/radial5"/>
    <dgm:cxn modelId="{984E8D69-3EED-42F8-ACDA-180EC85C1388}" type="presParOf" srcId="{C01B1B7F-38A8-42E4-B806-8F66D7F35F4C}" destId="{9E3438D7-96AF-4CA6-A936-A32150D3C4C9}" srcOrd="0" destOrd="0" presId="urn:microsoft.com/office/officeart/2005/8/layout/radial5"/>
    <dgm:cxn modelId="{63AF1EC6-8F27-43F0-9607-899670FD51F7}" type="presParOf" srcId="{28312FFF-707F-4F3E-8601-F175D0BF4CBF}" destId="{EE6B0C7F-15B9-42CF-8119-C73DE8EC3BBC}" srcOrd="6" destOrd="0" presId="urn:microsoft.com/office/officeart/2005/8/layout/radial5"/>
    <dgm:cxn modelId="{4B62A857-71A4-40E8-A7B7-D847410E761C}" type="presParOf" srcId="{28312FFF-707F-4F3E-8601-F175D0BF4CBF}" destId="{679BDE2C-CAF6-4C19-BAA3-44C29CD50B2F}" srcOrd="7" destOrd="0" presId="urn:microsoft.com/office/officeart/2005/8/layout/radial5"/>
    <dgm:cxn modelId="{66B37E66-FE83-4D27-9778-65876567E9E7}" type="presParOf" srcId="{679BDE2C-CAF6-4C19-BAA3-44C29CD50B2F}" destId="{2CCA5533-34CA-4F8E-BA78-54ED33127A9C}" srcOrd="0" destOrd="0" presId="urn:microsoft.com/office/officeart/2005/8/layout/radial5"/>
    <dgm:cxn modelId="{37EFE53A-A232-42F0-AFD1-7B6965096FF7}" type="presParOf" srcId="{28312FFF-707F-4F3E-8601-F175D0BF4CBF}" destId="{C5A96FD2-077A-4CF3-BCBA-F9E54D2AC506}" srcOrd="8" destOrd="0" presId="urn:microsoft.com/office/officeart/2005/8/layout/radial5"/>
    <dgm:cxn modelId="{B340E094-B65D-4C2A-891D-60505F5C8D54}" type="presParOf" srcId="{28312FFF-707F-4F3E-8601-F175D0BF4CBF}" destId="{2134D09B-7BDE-4214-9D98-680966E7444E}" srcOrd="9" destOrd="0" presId="urn:microsoft.com/office/officeart/2005/8/layout/radial5"/>
    <dgm:cxn modelId="{7DCED890-68BE-4026-AC17-578D40F5781A}" type="presParOf" srcId="{2134D09B-7BDE-4214-9D98-680966E7444E}" destId="{C59E743E-3D53-4CB9-AA3B-545817C36044}" srcOrd="0" destOrd="0" presId="urn:microsoft.com/office/officeart/2005/8/layout/radial5"/>
    <dgm:cxn modelId="{B312C145-6A40-4478-8015-5F10A0A8E494}" type="presParOf" srcId="{28312FFF-707F-4F3E-8601-F175D0BF4CBF}" destId="{B57EEBB8-39D8-43B2-A9B5-268CFE9F9AA8}" srcOrd="10" destOrd="0" presId="urn:microsoft.com/office/officeart/2005/8/layout/radial5"/>
    <dgm:cxn modelId="{EF09AD8A-4369-4F13-AF71-E8FDB50A410B}" type="presParOf" srcId="{28312FFF-707F-4F3E-8601-F175D0BF4CBF}" destId="{BB226942-C126-4A22-994D-985FE9ED2B36}" srcOrd="11" destOrd="0" presId="urn:microsoft.com/office/officeart/2005/8/layout/radial5"/>
    <dgm:cxn modelId="{C1CA2CE9-7C7D-4DF5-9178-EC687AE96225}" type="presParOf" srcId="{BB226942-C126-4A22-994D-985FE9ED2B36}" destId="{1205387F-72BE-4F4F-B454-DA3B9444B8C0}" srcOrd="0" destOrd="0" presId="urn:microsoft.com/office/officeart/2005/8/layout/radial5"/>
    <dgm:cxn modelId="{4F665732-E3CB-4F1F-AFD9-1D7933B61252}" type="presParOf" srcId="{28312FFF-707F-4F3E-8601-F175D0BF4CBF}" destId="{2D0B9747-3005-43A4-B9FD-F42DC4D09C0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8FA4-C7FD-46EB-9C92-64A794617257}">
      <dsp:nvSpPr>
        <dsp:cNvPr id="0" name=""/>
        <dsp:cNvSpPr/>
      </dsp:nvSpPr>
      <dsp:spPr>
        <a:xfrm>
          <a:off x="2600136" y="1956909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Álcool </a:t>
          </a:r>
          <a:endParaRPr lang="pt-PT" sz="2800" kern="1200" dirty="0"/>
        </a:p>
      </dsp:txBody>
      <dsp:txXfrm>
        <a:off x="2804319" y="2161092"/>
        <a:ext cx="985886" cy="985886"/>
      </dsp:txXfrm>
    </dsp:sp>
    <dsp:sp modelId="{42A1B341-7E3E-42B2-9279-1F0E748D37E9}">
      <dsp:nvSpPr>
        <dsp:cNvPr id="0" name=""/>
        <dsp:cNvSpPr/>
      </dsp:nvSpPr>
      <dsp:spPr>
        <a:xfrm rot="16200000">
          <a:off x="3149147" y="1448807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3193582" y="1588051"/>
        <a:ext cx="207361" cy="284427"/>
      </dsp:txXfrm>
    </dsp:sp>
    <dsp:sp modelId="{95D5E3E3-E412-49F0-A345-09A4DAA14891}">
      <dsp:nvSpPr>
        <dsp:cNvPr id="0" name=""/>
        <dsp:cNvSpPr/>
      </dsp:nvSpPr>
      <dsp:spPr>
        <a:xfrm>
          <a:off x="2600136" y="3731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Castas </a:t>
          </a:r>
          <a:endParaRPr lang="pt-PT" sz="2000" kern="1200" dirty="0"/>
        </a:p>
      </dsp:txBody>
      <dsp:txXfrm>
        <a:off x="2804319" y="207914"/>
        <a:ext cx="985886" cy="985886"/>
      </dsp:txXfrm>
    </dsp:sp>
    <dsp:sp modelId="{4E963530-C747-4294-A8E2-60869D2D8BCD}">
      <dsp:nvSpPr>
        <dsp:cNvPr id="0" name=""/>
        <dsp:cNvSpPr/>
      </dsp:nvSpPr>
      <dsp:spPr>
        <a:xfrm rot="19800000">
          <a:off x="3987638" y="1932910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3993591" y="2049936"/>
        <a:ext cx="207361" cy="284427"/>
      </dsp:txXfrm>
    </dsp:sp>
    <dsp:sp modelId="{FC4F786C-C2B8-4728-8238-36FFBF87D6B7}">
      <dsp:nvSpPr>
        <dsp:cNvPr id="0" name=""/>
        <dsp:cNvSpPr/>
      </dsp:nvSpPr>
      <dsp:spPr>
        <a:xfrm>
          <a:off x="4291638" y="980320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Idade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Ano  </a:t>
          </a:r>
          <a:endParaRPr lang="pt-PT" sz="2000" kern="1200" dirty="0"/>
        </a:p>
      </dsp:txBody>
      <dsp:txXfrm>
        <a:off x="4495821" y="1184503"/>
        <a:ext cx="985886" cy="985886"/>
      </dsp:txXfrm>
    </dsp:sp>
    <dsp:sp modelId="{C01B1B7F-38A8-42E4-B806-8F66D7F35F4C}">
      <dsp:nvSpPr>
        <dsp:cNvPr id="0" name=""/>
        <dsp:cNvSpPr/>
      </dsp:nvSpPr>
      <dsp:spPr>
        <a:xfrm rot="1800000">
          <a:off x="3987638" y="2901115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3993591" y="2973707"/>
        <a:ext cx="207361" cy="284427"/>
      </dsp:txXfrm>
    </dsp:sp>
    <dsp:sp modelId="{EE6B0C7F-15B9-42CF-8119-C73DE8EC3BBC}">
      <dsp:nvSpPr>
        <dsp:cNvPr id="0" name=""/>
        <dsp:cNvSpPr/>
      </dsp:nvSpPr>
      <dsp:spPr>
        <a:xfrm>
          <a:off x="4291638" y="2933498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Produtor </a:t>
          </a:r>
          <a:endParaRPr lang="pt-PT" sz="2000" kern="1200" dirty="0"/>
        </a:p>
      </dsp:txBody>
      <dsp:txXfrm>
        <a:off x="4495821" y="3137681"/>
        <a:ext cx="985886" cy="985886"/>
      </dsp:txXfrm>
    </dsp:sp>
    <dsp:sp modelId="{679BDE2C-CAF6-4C19-BAA3-44C29CD50B2F}">
      <dsp:nvSpPr>
        <dsp:cNvPr id="0" name=""/>
        <dsp:cNvSpPr/>
      </dsp:nvSpPr>
      <dsp:spPr>
        <a:xfrm rot="5400000">
          <a:off x="3149147" y="3385218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>
        <a:off x="3193582" y="3435593"/>
        <a:ext cx="207361" cy="284427"/>
      </dsp:txXfrm>
    </dsp:sp>
    <dsp:sp modelId="{C5A96FD2-077A-4CF3-BCBA-F9E54D2AC506}">
      <dsp:nvSpPr>
        <dsp:cNvPr id="0" name=""/>
        <dsp:cNvSpPr/>
      </dsp:nvSpPr>
      <dsp:spPr>
        <a:xfrm>
          <a:off x="2600136" y="3910087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Tempo de estágio </a:t>
          </a:r>
        </a:p>
      </dsp:txBody>
      <dsp:txXfrm>
        <a:off x="2804319" y="4114270"/>
        <a:ext cx="985886" cy="985886"/>
      </dsp:txXfrm>
    </dsp:sp>
    <dsp:sp modelId="{2134D09B-7BDE-4214-9D98-680966E7444E}">
      <dsp:nvSpPr>
        <dsp:cNvPr id="0" name=""/>
        <dsp:cNvSpPr/>
      </dsp:nvSpPr>
      <dsp:spPr>
        <a:xfrm rot="9000000">
          <a:off x="2310657" y="2901115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 rot="10800000">
        <a:off x="2393573" y="2973707"/>
        <a:ext cx="207361" cy="284427"/>
      </dsp:txXfrm>
    </dsp:sp>
    <dsp:sp modelId="{B57EEBB8-39D8-43B2-A9B5-268CFE9F9AA8}">
      <dsp:nvSpPr>
        <dsp:cNvPr id="0" name=""/>
        <dsp:cNvSpPr/>
      </dsp:nvSpPr>
      <dsp:spPr>
        <a:xfrm>
          <a:off x="908634" y="2933498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Contra rótulo </a:t>
          </a:r>
          <a:endParaRPr lang="pt-PT" sz="2000" kern="1200" dirty="0"/>
        </a:p>
      </dsp:txBody>
      <dsp:txXfrm>
        <a:off x="1112817" y="3137681"/>
        <a:ext cx="985886" cy="985886"/>
      </dsp:txXfrm>
    </dsp:sp>
    <dsp:sp modelId="{BB226942-C126-4A22-994D-985FE9ED2B36}">
      <dsp:nvSpPr>
        <dsp:cNvPr id="0" name=""/>
        <dsp:cNvSpPr/>
      </dsp:nvSpPr>
      <dsp:spPr>
        <a:xfrm rot="12600000">
          <a:off x="2310657" y="1932910"/>
          <a:ext cx="296230" cy="4740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/>
        </a:p>
      </dsp:txBody>
      <dsp:txXfrm rot="10800000">
        <a:off x="2393573" y="2049936"/>
        <a:ext cx="207361" cy="284427"/>
      </dsp:txXfrm>
    </dsp:sp>
    <dsp:sp modelId="{2D0B9747-3005-43A4-B9FD-F42DC4D09C0B}">
      <dsp:nvSpPr>
        <dsp:cNvPr id="0" name=""/>
        <dsp:cNvSpPr/>
      </dsp:nvSpPr>
      <dsp:spPr>
        <a:xfrm>
          <a:off x="908634" y="980320"/>
          <a:ext cx="1394252" cy="1394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Região </a:t>
          </a:r>
          <a:endParaRPr lang="pt-PT" sz="2000" kern="1200" dirty="0"/>
        </a:p>
      </dsp:txBody>
      <dsp:txXfrm>
        <a:off x="1112817" y="1184503"/>
        <a:ext cx="985886" cy="98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30D0-FB85-43EB-9ECB-5090CFC00E5A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8C37-30D5-43AA-8339-97055D2DD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0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8C37-30D5-43AA-8339-97055D2DD5D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7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2BED-A779-40E2-AB4D-600134BD0464}" type="datetimeFigureOut">
              <a:rPr lang="pt-BR" smtClean="0"/>
              <a:pPr/>
              <a:t>26/10/2013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3862-24C6-4519-883F-AE9ABE80F9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rava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6771" y="-27384"/>
            <a:ext cx="9737283" cy="68853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26280"/>
            <a:ext cx="1613394" cy="87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Solos - Terroirs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C:\Users\Teresa\Desktop\Fotos Santarém Digital\Bair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52028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693857"/>
            <a:ext cx="39604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BAIRRO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situado entre o Vale do Tejo e os contrafortes dos maciços de Porto de Mós, Candeeiros e Montejunto, com solos argilo-calcários em ondulados suaves, é a zona ideal para as castas tintas, nomeadamente Touriga Nacional, Trincadeira e Cabernet Sauvignon.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2.bp.blogspot.com/-hQAW2Vc4SRk/TphKAIZhnLI/AAAAAAAAAy8/-1cI8fzmP88/s1600/Serra+de+Montejunto_Estremad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2808312" cy="2106234"/>
          </a:xfrm>
          <a:prstGeom prst="rect">
            <a:avLst/>
          </a:prstGeom>
          <a:noFill/>
        </p:spPr>
      </p:pic>
      <p:pic>
        <p:nvPicPr>
          <p:cNvPr id="30725" name="Picture 5" descr="http://www.cvrtejo.pt/cgi-bin/gd_imager.pl?img=bairro.jpg&amp;conf=inf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707" y="4077072"/>
            <a:ext cx="3336227" cy="2088232"/>
          </a:xfrm>
          <a:prstGeom prst="rect">
            <a:avLst/>
          </a:prstGeom>
          <a:noFill/>
        </p:spPr>
      </p:pic>
      <p:pic>
        <p:nvPicPr>
          <p:cNvPr id="11" name="Picture 7" descr="http://www.ccdr-lvt.pt/files/0b3318bbcb5fd1a163eeba9ffb4da4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052736"/>
            <a:ext cx="2544984" cy="2800724"/>
          </a:xfrm>
          <a:prstGeom prst="rect">
            <a:avLst/>
          </a:prstGeom>
          <a:noFill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Solos - Terroirs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 descr="http://www.ccdr-lvt.pt/files/0b3318bbcb5fd1a163eeba9ffb4da4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544984" cy="2800724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926718"/>
            <a:ext cx="44644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CHARNECA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localizada a sul do CAMPO, na margem esquerda do Rio Tejo, com solos arenosos e medianamente férteis, se por um lado apresenta rendimentos abaixo da média da Região, por outro lado induz a um afinamento, quer de vinhos brancos, quer de vinhos tintos.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www.infovini.com/images/regioes/ribate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680912" cy="1584176"/>
          </a:xfrm>
          <a:prstGeom prst="rect">
            <a:avLst/>
          </a:prstGeom>
          <a:noFill/>
        </p:spPr>
      </p:pic>
      <p:pic>
        <p:nvPicPr>
          <p:cNvPr id="12" name="Imagem 11" descr="C:\Users\Teresa\Desktop\Fotos Santarém Digital\Charnec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80831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9" name="Picture 5" descr="http://clubevinhosportugueses.files.wordpress.com/2009/07/2ribatejo.jpg?w=5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357239" cy="1656185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23728" y="152400"/>
            <a:ext cx="583264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CASTAS TINTAS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51520" y="980728"/>
            <a:ext cx="88924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2000" b="1" dirty="0" err="1">
                <a:latin typeface="Arial" pitchFamily="34" charset="0"/>
                <a:cs typeface="Arial" pitchFamily="34" charset="0"/>
              </a:rPr>
              <a:t>Touriga</a:t>
            </a:r>
            <a:r>
              <a:rPr lang="en-GB" altLang="zh-CN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zh-CN" sz="2000" b="1" dirty="0" err="1">
                <a:latin typeface="Arial" pitchFamily="34" charset="0"/>
                <a:cs typeface="Arial" pitchFamily="34" charset="0"/>
              </a:rPr>
              <a:t>Nacional</a:t>
            </a:r>
            <a:endParaRPr lang="en-GB" altLang="zh-CN" sz="2000" b="1" dirty="0">
              <a:latin typeface="Arial" pitchFamily="34" charset="0"/>
              <a:cs typeface="Arial" pitchFamily="34" charset="0"/>
            </a:endParaRP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casta portuguesa com maior notoriedade a nível nacional e internacional. Caracterizada por elevada concentração de componentes aromáticos, com floral intenso, onde predominam as violetas, frutos silvestres, uva passa e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esteva.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1520" y="2426112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Trincadeira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C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asta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muito divulgada a nível nacional, com especial relevância na Região do Tejo. Embora não muito intensa em matéria corante, com aroma a frutos vermelhos e amoras onde ressalta algum floral e especiaria.</a:t>
            </a:r>
          </a:p>
          <a:p>
            <a:endParaRPr lang="en-GB" sz="1600" dirty="0">
              <a:latin typeface="Calibri" pitchFamily="34" charset="0"/>
              <a:cs typeface="Times New Roman" pitchFamily="18" charset="0"/>
            </a:endParaRPr>
          </a:p>
          <a:p>
            <a:r>
              <a:rPr lang="en-GB" sz="12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GB" sz="1200" dirty="0">
                <a:latin typeface="Calibri" pitchFamily="34" charset="0"/>
                <a:cs typeface="Times New Roman" pitchFamily="18" charset="0"/>
              </a:rPr>
            </a:br>
            <a:endParaRPr lang="en-GB" sz="2400" dirty="0">
              <a:latin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3528" y="4298320"/>
            <a:ext cx="88204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Cabernet Sauvignon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U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das castas internacionais de maior notoriedade que há décadas se adaptou de forma magnífica à Região do Tejo. De maturação tardia, bastante resistente à podridão, apresenta uma componente aromática específica, onde ressaltam os aromas a pimentos verdes, cassis e especiarias.</a:t>
            </a: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r>
              <a:rPr lang="fr-FR" sz="1200" dirty="0">
                <a:latin typeface="Arial" pitchFamily="34" charset="0"/>
                <a:cs typeface="Arial" pitchFamily="34" charset="0"/>
              </a:rPr>
              <a:t> </a:t>
            </a:r>
            <a:endParaRPr lang="pt-PT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Calibri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CASTAS TINTAS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1484784"/>
            <a:ext cx="44644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Castelão</a:t>
            </a:r>
            <a:endParaRPr lang="en-GB" sz="2000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altLang="zh-CN" sz="2000" b="1" dirty="0" err="1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Aragonês</a:t>
            </a:r>
            <a:r>
              <a:rPr lang="en-GB" altLang="zh-CN" sz="20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altLang="zh-CN" sz="2000" b="1" dirty="0" err="1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Tinta</a:t>
            </a:r>
            <a:r>
              <a:rPr lang="en-GB" altLang="zh-CN" sz="20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zh-CN" sz="2000" b="1" dirty="0" err="1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Roriz</a:t>
            </a:r>
            <a:r>
              <a:rPr lang="en-GB" altLang="zh-CN" sz="20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altLang="zh-CN" sz="2000" b="1" dirty="0" err="1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Tempranillo</a:t>
            </a:r>
            <a:r>
              <a:rPr lang="en-GB" altLang="zh-CN" sz="2000" b="1" dirty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Syrah</a:t>
            </a:r>
          </a:p>
          <a:p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Alicante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Bouschet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000" b="1" dirty="0">
                <a:latin typeface="Arial" pitchFamily="34" charset="0"/>
                <a:cs typeface="Arial" pitchFamily="34" charset="0"/>
              </a:rPr>
              <a:t>Merlot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10" descr="_PFM6581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2928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CASTAS BRANCAS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5214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>
                <a:latin typeface="Arial" pitchFamily="34" charset="0"/>
                <a:cs typeface="Arial" pitchFamily="34" charset="0"/>
              </a:rPr>
              <a:t>Fernão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Pires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É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a casta branca mais versátil e cultivada da região do Tejo. É uma casta bastante aromática, agradavelmente frutada, com fortes aromas florais.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5536" y="2708920"/>
            <a:ext cx="492918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err="1">
                <a:latin typeface="Arial" pitchFamily="34" charset="0"/>
                <a:cs typeface="Arial" pitchFamily="34" charset="0"/>
              </a:rPr>
              <a:t>Arinto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uma acidez equilibrada e produz vinhos frescos com notas de limão e ananás.</a:t>
            </a: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25"/>
          <p:cNvSpPr txBox="1">
            <a:spLocks noChangeArrowheads="1"/>
          </p:cNvSpPr>
          <p:nvPr/>
        </p:nvSpPr>
        <p:spPr bwMode="auto">
          <a:xfrm>
            <a:off x="395536" y="4293096"/>
            <a:ext cx="5000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 dirty="0">
                <a:latin typeface="Arial" pitchFamily="34" charset="0"/>
                <a:cs typeface="Arial" pitchFamily="34" charset="0"/>
              </a:rPr>
              <a:t>Verdelho</a:t>
            </a:r>
          </a:p>
          <a:p>
            <a:r>
              <a:rPr lang="pt-PT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roduz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um vinho de aspecto cítrico, com aroma a frutas exóticas, bem estruturado e equilibrado.</a:t>
            </a:r>
          </a:p>
        </p:txBody>
      </p:sp>
      <p:pic>
        <p:nvPicPr>
          <p:cNvPr id="11" name="Imagem 23" descr="20274W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CASTAS BRANCAS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23" descr="20274W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23"/>
          <p:cNvSpPr txBox="1">
            <a:spLocks noChangeArrowheads="1"/>
          </p:cNvSpPr>
          <p:nvPr/>
        </p:nvSpPr>
        <p:spPr bwMode="auto">
          <a:xfrm>
            <a:off x="285750" y="1928813"/>
            <a:ext cx="53578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b="1" dirty="0">
                <a:latin typeface="Arial" pitchFamily="34" charset="0"/>
                <a:cs typeface="Arial" pitchFamily="34" charset="0"/>
              </a:rPr>
              <a:t>Sauvignon Blanc e Chardonnay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PT" dirty="0">
                <a:latin typeface="Arial" pitchFamily="34" charset="0"/>
                <a:cs typeface="Arial" pitchFamily="34" charset="0"/>
              </a:rPr>
              <a:t>duas castas internacionais comuns na região do Tejo, contudo nesta região apresentam-se mais ricas e suaves do que em outras regiões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vitivinícolas. O </a:t>
            </a:r>
            <a:r>
              <a:rPr lang="pt-PT" dirty="0">
                <a:latin typeface="Arial" pitchFamily="34" charset="0"/>
                <a:cs typeface="Arial" pitchFamily="34" charset="0"/>
              </a:rPr>
              <a:t>Chardonnay normalmente pouco estagiado em madeira, é muitas vezes associado com o Arinto para acentuar as suas características aromáticas. As castas internacionais cultivadas na região do Tejo permitem sobretudo acrescentar estrutura e corpo às variedades endógenas.</a:t>
            </a:r>
          </a:p>
          <a:p>
            <a:endParaRPr lang="pt-P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55776" y="152400"/>
            <a:ext cx="6131024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CARACTERISTICAS VINHOS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83119"/>
              </p:ext>
            </p:extLst>
          </p:nvPr>
        </p:nvGraphicFramePr>
        <p:xfrm>
          <a:off x="683568" y="980728"/>
          <a:ext cx="7920880" cy="552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557744">
                <a:tc>
                  <a:txBody>
                    <a:bodyPr/>
                    <a:lstStyle/>
                    <a:p>
                      <a:pPr algn="ctr"/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BRANCOS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ROSÉS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TINTOS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ESPUMANTES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FRIZANTES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LICOROSOS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COLHEITA </a:t>
                      </a:r>
                    </a:p>
                    <a:p>
                      <a:pPr algn="ctr"/>
                      <a:r>
                        <a:rPr lang="pt-PT" sz="900" dirty="0" smtClean="0">
                          <a:latin typeface="Arial" pitchFamily="34" charset="0"/>
                          <a:cs typeface="Arial" pitchFamily="34" charset="0"/>
                        </a:rPr>
                        <a:t>TARDIA</a:t>
                      </a:r>
                      <a:endParaRPr lang="pt-BR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TERROIR </a:t>
                      </a:r>
                    </a:p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PREFERENCIAL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Leziria e Charneca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Leziria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e Charneca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Charneca e Bairro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Leziria e Charneca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Leziria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Bairro e Charneca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Bairro e Charneca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endParaRPr lang="pt-PT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VINIFICAÇÃO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Bica aberta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Maceração pelicular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Bica aberta </a:t>
                      </a: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Sangria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Maceração curta e Maceração prolongada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Metodo classico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Metodo cuba fechada sob pressão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Metodo tradicional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Uvas vindimadas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em sobrematuração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endParaRPr lang="pt-PT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ESTÁGIO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Inox ou barrica francesa/ americana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Inox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Inox barricas de Carvalho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(F/A) 1º e 2º Ano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Em garrafa,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metodo tradicional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Cuba fechada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Em tonel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Barricas de carvalho de 2º Ano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endParaRPr lang="pt-PT" sz="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CACTERISTICAS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Jovens, frescos Untuosos com notas de madeira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Ligeiros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, frescos e frutados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Jovens intensamente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frutados, bom final de boca com notas de especiarias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Floral, fresco de perlage fina e precistente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Frescos,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aromáticos e leves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Cores acastanhadas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 com aromas intensos a frutoe secos e mel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Cor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dourada e aromas de flores e mel 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LONGEVIDADE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2 anos</a:t>
                      </a: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a 6 anos </a:t>
                      </a:r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2 anos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 a 10 anos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 até 6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anos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Jovens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Décadas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Até 5 anos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pt-PT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 SERVIÇO</a:t>
                      </a:r>
                      <a:endParaRPr lang="pt-BR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5º a 12º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5º a 8º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14º a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18 º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5º a 12º</a:t>
                      </a:r>
                      <a:r>
                        <a:rPr lang="pt-PT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5º a 7º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12º a 14º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5º a 10º </a:t>
                      </a:r>
                      <a:endParaRPr lang="pt-B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3923928" y="-71438"/>
            <a:ext cx="4762872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pt-PT" sz="2800" dirty="0" smtClean="0"/>
              <a:t>Descobrir o </a:t>
            </a:r>
            <a:r>
              <a:rPr lang="pt-PT" sz="2800" dirty="0"/>
              <a:t>v</a:t>
            </a:r>
            <a:r>
              <a:rPr lang="pt-PT" sz="2800" dirty="0" smtClean="0"/>
              <a:t>inho través do rótulo na hora harmonizar.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683568" y="1124744"/>
          <a:ext cx="6594526" cy="530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4536504" cy="596032"/>
          </a:xfrm>
        </p:spPr>
        <p:txBody>
          <a:bodyPr>
            <a:normAutofit/>
          </a:bodyPr>
          <a:lstStyle/>
          <a:p>
            <a:pPr eaLnBrk="1" hangingPunct="1"/>
            <a:r>
              <a:rPr lang="pt-PT" sz="2400" dirty="0" smtClean="0"/>
              <a:t>Como Diferenciar os Vinhos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24153"/>
              </p:ext>
            </p:extLst>
          </p:nvPr>
        </p:nvGraphicFramePr>
        <p:xfrm>
          <a:off x="500063" y="839788"/>
          <a:ext cx="800105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000264"/>
                <a:gridCol w="2000264"/>
                <a:gridCol w="214314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Vinhos brancos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jovens e frutados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Vinhos brancos</a:t>
                      </a: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estagiados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e  c/ médio corpo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brancos</a:t>
                      </a:r>
                    </a:p>
                    <a:p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encorpados  </a:t>
                      </a:r>
                    </a:p>
                    <a:p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Vinhos brancos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muito </a:t>
                      </a:r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 encorpados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S/ madeira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Estágio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sobre as borras. Em cubas de inox.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6 meses de madeira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=/+ de 6 meses em madeira c/ batonage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 muito fresco e acido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 macio de acidez terna e aveludado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 com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untuosidade viscosidade e leve acidez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Vinho muito encorpado, muita untuosidade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e sensações fumadas. 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Bom c/ alimentos muito ácidos e salgados  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 Bom c/ alimentos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com alguma acidez e untuosidade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Bom c/ alimentos com untuosidade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e complexos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Bom c/ alimentos muito complexos , cremosos untuosos e de pouca acidez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Mau c/ alimentos doces e amargos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Muito versátil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Mau c/ alimentos muito ácidos ou salgados  e doces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Arial" pitchFamily="34" charset="0"/>
                          <a:cs typeface="Arial" pitchFamily="34" charset="0"/>
                        </a:rPr>
                        <a:t>Mau c/ alimentos</a:t>
                      </a:r>
                      <a:r>
                        <a:rPr lang="pt-PT" sz="1600" baseline="0" dirty="0" smtClean="0">
                          <a:latin typeface="Arial" pitchFamily="34" charset="0"/>
                          <a:cs typeface="Arial" pitchFamily="34" charset="0"/>
                        </a:rPr>
                        <a:t> muito ácidos ou  salgados e muito doces ou picantes </a:t>
                      </a:r>
                      <a:endParaRPr lang="pt-PT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PT"/>
              <a:t>José carlos Santanita Wine Director 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2FFB346-54B8-407D-A8E2-C537D3A2FBD2}" type="slidenum">
              <a:rPr lang="pt-PT"/>
              <a:pPr>
                <a:defRPr/>
              </a:pPr>
              <a:t>18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53470"/>
              </p:ext>
            </p:extLst>
          </p:nvPr>
        </p:nvGraphicFramePr>
        <p:xfrm>
          <a:off x="467544" y="836712"/>
          <a:ext cx="8286807" cy="550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03"/>
                <a:gridCol w="1634018"/>
                <a:gridCol w="1634018"/>
                <a:gridCol w="1750734"/>
                <a:gridCol w="1750734"/>
              </a:tblGrid>
              <a:tr h="81130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Vinhos tintos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jovens e frutados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Vinhos tintos</a:t>
                      </a:r>
                    </a:p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estagiados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e  c/ médio corpo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 tintos</a:t>
                      </a:r>
                    </a:p>
                    <a:p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encorpados  </a:t>
                      </a:r>
                    </a:p>
                    <a:p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 tinto muito encorpado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Vinhos tintos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estagiados em garrafa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70917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S/ madeira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3  a 6 meses de madeira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6 a 12 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meses de madeira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+ 18 meses de madeira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+ 6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anos em garrafa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93971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 muito  frutado c/ alguns taninos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f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resco e boa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acidez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 macio ,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fácil com médio corpo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 com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estrutura e complexo rico em aromas e sabor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 elegante mas cheio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de vida corpo e estrutura. Complexo e muito aromático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Vinho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redondo, muito suave,  aromático, e elegante.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72847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Bom c/ alimentos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c/ alguma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acidez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, carnes brancas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,    frescos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Bom c/ alimentos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com alguma acidez e untuosidade, feijoadas, fritos e alguns grelados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Bom c/ alimentos com,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aroma carnes vermelhas mal passadas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Bom c/ assados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. </a:t>
                      </a:r>
                    </a:p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gastrono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mia baseada na textura dos alimentos e de aroma e paladar muito complexo 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Bom c/ alimentos suaves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intensos c/ elegância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  cheios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de aromas acompanha alimentos amargos  c/ alguma doçura 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51689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Mau c/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limentos doces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Mau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com alimentos doce, picantes e ácidos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Mau c/ alimentos muito ácidos ou salgados e doces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Mau c/ alimentos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muito ácidos ou  salgados e muito doces ou picantes </a:t>
                      </a:r>
                      <a:endParaRPr lang="pt-PT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Arial" pitchFamily="34" charset="0"/>
                          <a:cs typeface="Arial" pitchFamily="34" charset="0"/>
                        </a:rPr>
                        <a:t>Mau c/ alimentos</a:t>
                      </a:r>
                      <a:r>
                        <a:rPr lang="pt-PT" sz="1400" baseline="0" dirty="0" smtClean="0">
                          <a:latin typeface="Arial" pitchFamily="34" charset="0"/>
                          <a:cs typeface="Arial" pitchFamily="34" charset="0"/>
                        </a:rPr>
                        <a:t> muito ácidos ou  salgados e muito doces ou picantes </a:t>
                      </a:r>
                      <a:endParaRPr lang="pt-PT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TEJO –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PT" dirty="0" smtClean="0"/>
              <a:t> SENTIDOS</a:t>
            </a:r>
            <a:endParaRPr lang="pt-BR" dirty="0"/>
          </a:p>
        </p:txBody>
      </p:sp>
      <p:pic>
        <p:nvPicPr>
          <p:cNvPr id="4" name="Picture 9" descr="http://ipt.olhares.com/data/big/83/83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272808" cy="4421867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008112" cy="544959"/>
          </a:xfrm>
          <a:prstGeom prst="rect">
            <a:avLst/>
          </a:prstGeom>
        </p:spPr>
      </p:pic>
      <p:pic>
        <p:nvPicPr>
          <p:cNvPr id="1026" name="Picture 2" descr="http://www.winesenses.com.br/caravana_LOGO_colorido4.png?v=cdibewh95cw55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51682"/>
            <a:ext cx="39147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HEhMUExQVFhUWGB8bGBIUFRcbGBcWGxgYGxgaHxgYHSggGBolGxUaITImJTUtLi4wFyIzODMuNygtLisBCgoKDg0OGhAQFywcHCQsMSwrLCwvLi8vMC4yLCwtLC4sLywsNywsLC4sMjEsLywuLy43LDcuLCwxLCwtLCwsLv/AABEIAKsBJgMBIgACEQEDEQH/xAAcAAEAAgMBAQEAAAAAAAAAAAAABggEBQcDAgH/xABNEAABAwIDAwUJDAgGAQUAAAABAAIDBBEFEiEGMUEHE1FhcRQiMjRUcoGSsxUWFyNCU3SCkZOh4Qg1Q1Jic6KxM0TB0dLTwyRjg7LC/8QAGgEBAQADAQEAAAAAAAAAAAAAAAECAwQGBf/EAC0RAQACAQIDBwQBBQAAAAAAAAABEQIDIRIxQQQTMmGBkaEFUbHRwRUjUnHw/9oADAMBAAIRAxEAPwDuKIiAi0O2NO7mWzxgmWlcJmgb3NaCJWfWjLh22WL3S3aGtgDDmgp4xOSNzpZWkQD0MzP+s1S23HSvHivbe/8AvNKEUcH63P0Ie3K1Fb3RBiNXNT3eYY4M9NwmjcJcwHRI3IC30jipxMsdC+vS/wCKTpFE34jHitZhssTszHx1BB9EVwRwcDcEcCvLEsRGG4qXGOWS9G0ZYY3PI+PfqQ3cNN6cRGhM7dav5qkxRQ6DExiWJ05Ec0eWnm0mjdGTd8O4O3r1r6f3xV0lPK53c9PExxha4tEskhfq4tILmNDPB3XOqcR3FeKa2ufeksRQ3FcLj2UdBPSXia6ZkctOHHm5GSODL5CbNe0kEEW3G6yNtaJ07oJHwuqKaPPz1OwnNchuSTJcc7ls7vf4rjclkaMTMVltN/HTn/KVItZs2YHU0ZpXZoTcs1cbAuJLe+1FjcWO61uC0219GzEKzDY5GhzHPmzNO42gc4busA+hW9mOOnec4ztV9PtEzySxFDsXw5my7oJ6UujaZmRyQZ3GORkjgzRjiQ17SQQRbcQd6zNqpH1c9JSNe6Nk5kdI9hyvLImg5A4atzFwuRrYFS2UaMTMVO038c0lRQ/GtloMHglqKQdzzQsMgkY51n5AXFsgJIkabWN9dVJ8Nqu7YYpLW5xjXZejM0G34qxLDPCIx4sZuPZkoiKtYiIgIiICIiAiIgIiICIiAiIgIiICIiAiIgEXWo2ZwCPZ6N7I9Q+Rz723AmzG9jWBrfRfioHy545U4KKPueaSLOZM3Nm2awjtfsuftXKPf1iXls/r/kozjLLhmInaVl/cs92d05tOY5rm7cecz5s1/Ray/aPC+56monzX55sbclvB5vnNb31vzn4Ks/v6xLy2f1/yT39Yl5bP6/5KLxZffpXosTHssyCuFXG7KLPL4bd6ZHgAyDXvXENF+nKD03zhhRFaarPoYBFzeXW4kL82a/Xa1lWj39Yl5bP6/wCSe/rEvLZ/X/JNlnUznnPSvRZifC+dq4qjNbm43syW353MN730tk/FY+L4G6qlbUQSmGdrchflD2SR3vkewkXAOoIIIuVW/wB/WJeWz+v+SO26xO3jtR6/5JskZ5RW/LZYmDAZqqWOWsnEvNHNHDHHzcTX2sHkFzi9wvpc2HQs/FqWomLHU87YyAQ5kkWdj72sdHNLXCx3HjqF+7OzOqKSmc4lznQxlzjvJLGkk9ZKrxtLtpiNPWVbGVk7WsqJWtaHaNa2V4aBpuAACtHeZTN7beUV7clhtn8K9x4shfnc57nvflDcz3uLnENHgi50CxtoMHlxCSmlhlZG+AvIzxl4OdmQ6B7eBKrh7+sS8tn9f8k9/WJeWz+v+SnSljPKMuO9/wBrFQYDLUyxy1dQJuaOaOJkQjja+1g8jM4vcLm1zYX3LMx7Bm4u1nfujlidnimZbMx9rbjo5pBsWnQhVp9/WJeWz+v+Se/rEvLZ/X/JNjvM7ib5LCVGAVWKAR1dU10Pyo4ITGZQNbOeXuIabahtr9KkrWhgAAsBuA4BVfwzbfEZJoQaycgysBBfoQXtBG7oKsnjkUs9PM2A5ZSwhjr2s+2hvw1VjYnKc5iJmIj2j4ZyLlvuBjvlB+/P/FR3GcVxPBJTFNUyh4AOklwQdxB4jQjtBWE51zh14dg45rHUxmXdEVfffXXeVTeuU99dd5VN65U72G3+k6n+UfKwSKvh2qrj/mpvXXbtlsW926WGbi5vfgcHt7147MwPosssc4yc3aexZ6GMZTMTHk2qIizcYi8auqZRMdJI9rGNF3PeQGtHSSdAuSbV8tTYiWUEQfbTuiYEM+rGLOcOtxb2FB2FfL5BHvIHabKqmLbaYhjBvLVzW/cjeY2dmWLKD6brQSNEhJdqTvJ1J9JUtaXJZK2TcQewgr7VM2MDDcAAjcRoR6VvcK2wr8II5mrnAHyXPMjPUkzNHoCWUtei4zsry13IZXxADyiAGw63Ran0tJ81deoK2PEY2yxPbJG8Xa9hBBHaFUZCIiAiIgIiIOccsWyVVtUKXuZrXc2ZM2Z4bbMI7b9/glc2+CPFfmovvmqyCJS2rf8ABHivzUX3zVG9pdm6jZiRsVS1rXubnAa4OGW5G8dbSraLgf6QPj8H0Ye1kULcwUuwXk3xDG4Y54Y4zHILtJlaDYEjcd2oKiKs7yTfqmj8x3tHosuO/BHivzUX3zV+HkixU/sovvmqyKJSWwcCpnUdNTxv0cyJjXAG/fNYAdeOoVV9rPH636VP7Z6tsqk7WeP1v0qf2z0khroIjUPaxvhPcGjznEAfiVN/gixX5qL75qiGDeM0/wDPj9o1W/RZlW/4I8V+ai++anwR4r81F981WQRKS1dsP5J8Uglic6KOzZGOPxzdzXgn8ArEoiqCgPK5g3dUDKho76E2d1xuIH4OseoFyny8K+kbXxyRPF2yNLXDqcLH+6mUXFN2hqzpakZx0VrRetVTupHvjd4THFjvOaSD+IXkuR62JsXTeRvE/wDHpyeiVg+xr/R4H2lcyUi5Pq3uHEKc8HkxnrDxYf15fsWWE1Lm7Zp95o5R5X7O8rwrqxmHxvllcGRsaXOedwaBcle64ty97TEujoIzpYSTW4m/xTPRYvI8xdTyqFcoO3M22Ep1cymafioOm2577eE89G5u4cSYkil/JvsS7bGc5iW08VjLIN5J3RtP7x4ngO0XjJo8B2eqtoXllNC+UjwiLBjfOe6zW9hN1PqDkQrJheWogiP7rQ+T7T3gv2XXb8Lw2LCImxQRtjjbuY0WHWesneSdTxWWlJbg9byH1cQvFUwSH917Xx/iM6gW0OzVXs24NqoXR3Nmv0dG7zXtu0mwvbf1K2qx6+ijxGN0UrGvjeLOY8AgjsKUWp4pRsHtpNsdNdt3wPPxsF9HcMzb6NkA48bWPAjO5T9hTshKHx3dSyk8246mN28xuPHQEtO8gG+oJMJRVwcLxGPFoY5oXB8cjQ5rhxB6t4I3EHUEELKXDeQbaY08r6F57yS8kN+EgF5Gjqc0ZrdLHHiu5KsRERAREQEREBcD/SB8fg+jD2si74uB/pA+PwfRh7WRJWHMFZ3km/VNH5jvaPVYlZ3km/VNH5jvaPUglLkRFUFUnazx+t+lT+2erbKpO1nj9b9Kn9s9SVhjYN4zT/z4/aNVv1TVpLSCNCNQRvB4FZvuxU+U1H38v/JFmFvUVQfdip8pqPv5f+Se7FT5TUffy/8AJLSlvkUW5L5nT4VRue5znFhu5xJJ7928nUqUqoIiIOHcptF3HiEpG6RrZB6RlP8AUwn0qKrovLPDlmpX/vMeL+a5hHtCudLlzispeq7HlxaGE+X42F60tR3I9kn7jmv9Vwd/ovJfMmoPYsXTV7LOg3VSdq8TOM1tVPe4klcWn+AHLH/Q1qtQZiymz8RFm9OS6p/D4Lewf2XXLxvV9OdlBPQrV7BYANmqGCG1n5c0p6ZXC7+2x70dTQqy7OwiprKRh3PqImkdTpWA/gVbtIJERFUEREGm2vwJu0lHPTutd7TkcfkyDWN3ocAesXHFVOLSy4IsRoQd4I0I9BVylU/benFJiNawbhUSEdWZ5db+pSVhhYHiRwepgqB+yka824tBGYeltx6VbxpzahU0eMwIVutmZzU0dK873QRuPaY2n/VIJbJERVBERAREQFwP9IHx+D6MPayLvi4H+kD4/B9GHtZElYcwVneSb9U0fmO9o9ViVneSb9U0fmO9o9SCUuREVQVSdrPH636VP7Z6tsqk7WeP1v0qf2z1JWGvpYTUvYwWu9zWgnddzg0X6rldI+BGv+epfXl/61z7BvGaf+fH7Rqt+hLgPwI1/wA9S+vL/wBafAjX/PUvry/9a78itFtHsTg78AoaenkLXPiaQ5zCS0nM46XAPFbxERBERBzPlp3UnTeT/wAa5gui8s82aalZxax7ree5gHsyudLm1PE9P9Piuz4+v5kXzJuPYvpbLZuj7vq6eP8AelbfzQczv6WlYQ68suGJynosA6mzQmP+DL/TZU7jaWAAixAsQd4I3hXNVV+UTCDgmI1UdrNMhkZ1slOcW6gSW/VXXLx0NRg1UKCpp5TujmjeT1Mka4/gFb9U0IurM8lO0o2joI8xvNCBFKON2izX/WbY9uYcEglMkRFUEREBVK2uqxX11ZINzqiSx6Wh5DT9gCsdyjbSDZihllBtK4ZIRxMrgbG3Q0Xcepqq00ZRZSVh+SHKCepW/wABpu4qanj/AHImN9VgH+iq3sbhBx2upoLXD5AX/wAtvfyf0NI9IVskgkREVQREQEREBcD/AEgfH4Pow9rIu+Lgf6QPj8H0Ye1kSVhzBWd5Jv1TR+Y72j1WJWd5Jv1TR+Y72j1IJS5ERVBVJ2s8frfpU/tnq2yqTtZ4/W/Sp/bPUlYY2DeM0/8APj9o1W/VNo3mIhzTYtIII3gg3B7QQt/7+sT8tn9Yf7IswtUiqr7+sT8tn9Yf7J7+sT8tn9Yf7JaUtUiqr7+sT8tn9Yf7KyOxlS+sw+ikkcXPfTxOc473OdG0knrJKpTcoi1O1OMDAqaWY2uBZjT8qQ6NH27+oFFxxnKYxjnLj/KLiAxGvmINxHaIHzL5v63PCjS/XOLySSSSbkneSd57br8XJM3NvXaeEYYRjHSBT7kgwvuiokqCO9iblaf/AHH9HYwH1woHHGZSGtBLnEBrRvLibADrJNlYDZHBBgFLHDpm8KRw4yO8L0DQDqaFnp43NuL6lr93pcMc8tvTq3K5fy4bJnFYG1kTby04IkAGroN5PWWG7uxz+pdQQ6roecU0W72Q2nm2TqBPDqN0kRNmys/dPQeIdwPSCQZxyncmD8Mc+pomF0BuXwMF3Q8SWtHhR9Q1b5vg8sBuoyWs2T2vpdq480DxmA7+F1hIztb0dYuD0rfqm8UjoHBzHFrm6te0kOaekOGo9ClNBylYrQgAVb3AcJWRvPrObmP2paUs+tLtPtTS7Lx56iQNv4MY1kkPQ1m89u4cSFXyt5TMVrBY1bmjojjiYfWDcw9BUVqJ3VLi+Rznvdve9xc49rnEkpZTe7b7WzbYVHOyDKxt2xQg3EbCddeLzYXPUBuAUeQmy6VyZ8mb8dcyoq2llKNWxuBDp+jTe2Lr+Vw0N0VKOQnZQ0cbq6VtnTNywg7xDe5f9cgW6mg/KXWV+MaGAAAADQAbgOhfqrEREQEREBERAXJuVzYet2nq4paZjHMbCGEuka05s7zuPU4LrKIK3fBHivzUX3zF3Dk/wqXBMPpoJgBJG0hwBBAJe47xv0IUhX4HA7uCK/UREQVfdoOSzE62qqpWRRlkk8r2kytBLXyOc3ThoQrBIgrd8EeK/NRffMT4I8V+ai++YrIopS2rd8EeK/NRffMT4I8V+ai++YrIolFq3fBHivzUX3zF3zZShfhlFSQyAB8UEbHgG4Dmxta7XjqFtV8veIwSSAALknQADebqj9JsuI8oe042gmDIzeCInKeD37nP7OA6rn5S2m323fukHU9Kfit0ko/adLW/wdJ+V2b+frRqZ3tD7n0/sU4f3M436R9hEXSNhNgDMW1FY2zd7Kdw1d0OeOA/h48eg68cZnk+hr6+GjjxZSyOS/ZIx2rJ26kfEsI3Aj/EPWRoOok8RbpaIurGKinmNfXy1s5zyERFWkUF2u5LaLaIukaDTzHUyRAZXHpfGe9d1kWcelTpEFd8X5HMRoSea5qobwyPDHntbJYD0OKjlRsRiVPo6iqPqxl/4x3Vq0UpbVTg2JxKoNm0VT9aMs/F9gpDhHI/iVcRzjYqdvEyPDnW6mx3B7CQrFolFoBsnyT0WAlskt6mYah0oAY09LYtR6xcRwKn6IqgiIgIiICIiAiIgIiICjmK7LmWV1RSzyU87rZiO/iksABnidodABcWUjRSYtnhqZYTeKJe+SqwbSupXZR/mqS8kfa5nhsH2reYTjlNjAvBMyTqa7vh2tOo9K2K0eLbI0eLHNJC0P387Hdj79OZliT23Tds4tLLxRwz5cvaf36N4ih52XrcP8VxGWw/Z1TRKOzOdQOwLxfXY3Q+FT01QOmF5af63D8ApfkvcRl4c4n/AHt+dvlNkXPptuq6k/xMLl7Q6S32iIj8Vgz8qU8e+hyedK//AKgnHDZHYNeeUR7x+3T0XHarlPrZ9I2Qs7Guc77S634LR12JYjjejzUyA/IYx4afqRtAPpCxnUjo3YfTNSfHMYus49txSYLcF/OSD9lFZxv1nwW+k36iuV7UbY1G0XeuPNw30hYTY+c7e/8AAdXFeVHsbX1VstLIB/HlZb0PIKkOHcllRNrNLHGOhl3u/wDyB9pWEznl0dulp9k7NvOUTPv8QgK22A7N1OPn4mMlvGV3exj63Hsbc9S6xg/J5RYbYuYZnD5UxBHqABv2gqWNaGAACwG4DcFY0vu1631WI204vzlEtlNgoMCIkf8AHTDUPcO9Yf4G8D1m57NylyItsREcnyNTVz1MuLObkREVaxERAREQEREBERAREQEREBERAREQEREBERAREQEREBERAREQEReNZVx0LHSSvbGxurnvcGtaN2rjoEHsi+Y3iUAgggi4I3EHcV9ICIiAiIgIiICIiAiIgIiICIiAiIgIiICIiAiIgi3KJhwxWniiL3x56iNvORuLXtzEtuCPO3LG5PcdlqBLRVh/9bSHK8n9tF+zmF94ItfrsTa9lnbcVAp2Ul/lVtO0dplC1/KBg0rTHiNG29XSAksH+Yp9TJCbb9CS3fre2pFg2eycXNSYhqTescRc7gYYDYdAuSfSVtMUxSLC2tMhN3uDGMa0ue953Na1upNgT0AAk2AJWi5PcVjxyKpqIr5JagubcWI+JhBB6wQR6FhbSzdzY1hTpNI3RzsjcfBE7mt0vwc5osOm9kG9o9pYZ6gUz2yQzlpcyKZtucaN5Y5pLH24gG46Fk4/jUWz8JnmzCNpAc5rScuYhoJA+TcjXrUc22g7qr8HawfGtne+43thbEedJPBpJY3rJAUnxnDmYvBNA/wZWOYeoOBF+0Xv6EHzi2LR4U1jn5iJJGxsDBmJe82aLDpPFZksghaXOIa1oJLibAAakkncAFA9hqo48yiZLq+ga4TA6kVLC+mjJO4nI2Zx85hWfyuskfg9bzV82QE2+bEjDL6ObDr9V0GZUba09LGyZ7Zm0zyA2rdE7mu+NmuPymsJIs5wDTca6hSNrg8Ag3B3EcQovtZVw1WD1UjS0xPpHlhFrHNGebA67loHXZbLY+lfQ0NHHLcSMgja8HeHCNoI9BFvQg8RtRFKZObjmlZE8xySxsuxsjbZm6kOdlvqWgga9C3q5xj0MmwbZsRo5BJSyyCWeiebtLpXNaZIJB4LiXA5TcG+m4BdFY7MAdRfgd6D6UY5TRfCq7+Q7+yk6jPKX+qq/wDkP/sg8qLa+mpe5YXCUCUMjiqDC8QPkLRla2UixLuBGh4FStQXboCOiw8DcKukt6JGqZYgHmKTm/DyOy+dlOX8UGqqdqoYhI5jJpY4iRJLDGXMaW+GBqDJl3HIHWIIOoIW0w3EIsViZNC8PjkF2vbuI/0PCx1FrKMck9RHJhNLlsObYWSNOhbI1xzhwO43udem6+OSSm7nw8EC0b5pnwtta0LpXc3YcGkajqcCg2uK7W0+GTOgImfM2MSczDC+R7mFxaC0MBvqDfgOO8Lc0s4qWMeA5oc0ODXtLXC4vZzTq1wvqDqFEoQPfBKePucz7O6ZL/2CmSCPbEzsnhlyTTzBs8rS+otmDg/vmCw8BpNh2G2lgtjW4qKR4j5uZ7i3N8XGXNAuQLu3A6HTfoo/yY+L1X06p9s5Zm2GOSUXN01KA6sqSWxA6tiYPDnf0MYD6TYAHVBm4RtDFi8s0MbZA+CwkzMIDXOFw3NuLrG9hu42WXimJxYTHzkrsrbhosC5znONmta1oLnvJ0AAJKxdm8Fi2cgZBGSTq50jzd8sh1kkcTq5xOp6NBuCjm305pa7BpHm1OKh7Xk7hK+ItgJ6NS9BvY9p4RPHTytlgklvzQmZZstt4a9pLcwHySQddy3FRMKdrnuvZoJNhc2AudBvUN5ToO7Pc2NovKa+FzLbwGZ3SO7GsBJ9CluJf4MvmO/+pQRyTlCo2RRzjn3U77XqWwSGKO5y9++1m66HfY6Gx0UsXLi0N2T6u4/xOv8AddLojeNnmj+wQRjZPH5cTq8QjeJCyKYNjuxrRG3mmEgnQklxJ1udRwUlr62PDo3yyvDI2Auc9x0ACi2w7x3Vi+uvdg0/+GK39j9i8eWIH3OLiCY2TwumDb3MLZWl27XfY+hBu4tqITJCx7Jou6NIXTRlrZDbNlvqY3Eahr8pNtBdbTEK2PDonyyuDI42lz3ng0C5Omp9C07cKoasQTl3OtztfA+Wollbzh8BzOceRm6CNVs8Zo4sSgkhntzcrcjgTa+fvQAeBJIt12QY+G44K9zAIZ2CRuZj5IwGubYHgSWEg3s8A79NCtqoHgtTVbK1lNh0r+6aedj+55yLTRCFty2W2j22LQHaG5U8QEREBERBiYhhkOJ5BNG1/NvD2ZhfLI2+Vw6HC5setZaIgxcOw2LDGubDG2NrnF5awWBe7wjbpK/MTwyHFmGOeNkjL3yvAIuNxHQR0jVZaIMHD8Ihw4l0bAHOABeS5zy0XIaXvJcWgk2F7C5WciIMWiw6KgMhjY1hleXyFotneQAXHr0WSRm0P2L9RBpqTZajoyDHAxoa7M1gvzbX3uHNivka4HW4AK3KIg1EGzFJAWlsLe8dmYwlxjY+98zYycjHXJNwAVt0RAWPXUUeIxujlYHxuFnMcLhw32I4jRZCIMOqwuGrYyN8bXMYWljXC4a5ngEdBHBZiIg082y9HO97zAy8n+IBcNl89gOWT6wK27WhgAAsBuA3AL9RBiDDYRMajm288WZDLbvubvfLf924vZZaIgxcPw6LDA5sLGsDnF7g0Wu93hOPWbLHqcBpqqUzPiaZS3KZdc2Qa5cwN8t9bblskQa+jwSnopOdZE1smUt5ze7KSCRc8LtB9CyMQoYsSjdFNGySN3hMe0OaeI0PXqshEGuw/A6fDnZo4wHBuUPcXOc1mhLQ55Ja24Gg00HQs6WMTNLXC4cCCOkHQhfaIMD3Gp+Y7m5pnMWy8zbvMt72t0XWbGwRANAsALAdAG5fSINWNnqUVJquYj7oP7bL33g5b9uU5b77aLYyxiZpa4BzXAgtIuCDoQQd4IX2iDR4TshQ4NIZYKWKOTXv2t1F9+W/g3HRZbSvoo8RYY5WNex1rtcLi4IIPaCAQeBAWQiDAoMGgw9xfGzv3DKZHFz3loNw3O8l2W+tr2We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data:image/jpeg;base64,/9j/4AAQSkZJRgABAQAAAQABAAD/2wCEAAkGBxMHEhMUExQVFhUWGB8bGBIUFRcbGBcWGxgYGxgaHxgYHSggGBolGxUaITImJTUtLi4wFyIzODMuNygtLisBCgoKDg0OGhAQFywcHCQsMSwrLCwvLi8vMC4yLCwtLC4sLywsNywsLC4sMjEsLywuLy43LDcuLCwxLCwtLCwsLv/AABEIAKsBJgMBIgACEQEDEQH/xAAcAAEAAgMBAQEAAAAAAAAAAAAABggEBQcDAgH/xABNEAABAwIDAwUJDAgGAQUAAAABAAIDBBEFEiEGMUEHE1FhcRQiMjRUcoGSsxUWFyNCU3SCkZOh4Qg1Q1Jic6KxM0TB0dLTwyRjg7LC/8QAGgEBAQADAQEAAAAAAAAAAAAAAAECAwQGBf/EAC0RAQACAQIDBwQBBQAAAAAAAAABEQIDIRIxQQQTMmGBkaEFUbHRwRUjUnHw/9oADAMBAAIRAxEAPwDuKIiAi0O2NO7mWzxgmWlcJmgb3NaCJWfWjLh22WL3S3aGtgDDmgp4xOSNzpZWkQD0MzP+s1S23HSvHivbe/8AvNKEUcH63P0Ie3K1Fb3RBiNXNT3eYY4M9NwmjcJcwHRI3IC30jipxMsdC+vS/wCKTpFE34jHitZhssTszHx1BB9EVwRwcDcEcCvLEsRGG4qXGOWS9G0ZYY3PI+PfqQ3cNN6cRGhM7dav5qkxRQ6DExiWJ05Ec0eWnm0mjdGTd8O4O3r1r6f3xV0lPK53c9PExxha4tEskhfq4tILmNDPB3XOqcR3FeKa2ufeksRQ3FcLj2UdBPSXia6ZkctOHHm5GSODL5CbNe0kEEW3G6yNtaJ07oJHwuqKaPPz1OwnNchuSTJcc7ls7vf4rjclkaMTMVltN/HTn/KVItZs2YHU0ZpXZoTcs1cbAuJLe+1FjcWO61uC0219GzEKzDY5GhzHPmzNO42gc4busA+hW9mOOnec4ztV9PtEzySxFDsXw5my7oJ6UujaZmRyQZ3GORkjgzRjiQ17SQQRbcQd6zNqpH1c9JSNe6Nk5kdI9hyvLImg5A4atzFwuRrYFS2UaMTMVO038c0lRQ/GtloMHglqKQdzzQsMgkY51n5AXFsgJIkabWN9dVJ8Nqu7YYpLW5xjXZejM0G34qxLDPCIx4sZuPZkoiKtYiIgIiICIiAiIgIiICIiAiIgIiICIiAiIgEXWo2ZwCPZ6N7I9Q+Rz723AmzG9jWBrfRfioHy545U4KKPueaSLOZM3Nm2awjtfsuftXKPf1iXls/r/kozjLLhmInaVl/cs92d05tOY5rm7cecz5s1/Ray/aPC+56monzX55sbclvB5vnNb31vzn4Ks/v6xLy2f1/yT39Yl5bP6/5KLxZffpXosTHssyCuFXG7KLPL4bd6ZHgAyDXvXENF+nKD03zhhRFaarPoYBFzeXW4kL82a/Xa1lWj39Yl5bP6/wCSe/rEvLZ/X/JNlnUznnPSvRZifC+dq4qjNbm43syW353MN730tk/FY+L4G6qlbUQSmGdrchflD2SR3vkewkXAOoIIIuVW/wB/WJeWz+v+SO26xO3jtR6/5JskZ5RW/LZYmDAZqqWOWsnEvNHNHDHHzcTX2sHkFzi9wvpc2HQs/FqWomLHU87YyAQ5kkWdj72sdHNLXCx3HjqF+7OzOqKSmc4lznQxlzjvJLGkk9ZKrxtLtpiNPWVbGVk7WsqJWtaHaNa2V4aBpuAACtHeZTN7beUV7clhtn8K9x4shfnc57nvflDcz3uLnENHgi50CxtoMHlxCSmlhlZG+AvIzxl4OdmQ6B7eBKrh7+sS8tn9f8k9/WJeWz+v+SnSljPKMuO9/wBrFQYDLUyxy1dQJuaOaOJkQjja+1g8jM4vcLm1zYX3LMx7Bm4u1nfujlidnimZbMx9rbjo5pBsWnQhVp9/WJeWz+v+Se/rEvLZ/X/JNjvM7ib5LCVGAVWKAR1dU10Pyo4ITGZQNbOeXuIabahtr9KkrWhgAAsBuA4BVfwzbfEZJoQaycgysBBfoQXtBG7oKsnjkUs9PM2A5ZSwhjr2s+2hvw1VjYnKc5iJmIj2j4ZyLlvuBjvlB+/P/FR3GcVxPBJTFNUyh4AOklwQdxB4jQjtBWE51zh14dg45rHUxmXdEVfffXXeVTeuU99dd5VN65U72G3+k6n+UfKwSKvh2qrj/mpvXXbtlsW926WGbi5vfgcHt7147MwPosssc4yc3aexZ6GMZTMTHk2qIizcYi8auqZRMdJI9rGNF3PeQGtHSSdAuSbV8tTYiWUEQfbTuiYEM+rGLOcOtxb2FB2FfL5BHvIHabKqmLbaYhjBvLVzW/cjeY2dmWLKD6brQSNEhJdqTvJ1J9JUtaXJZK2TcQewgr7VM2MDDcAAjcRoR6VvcK2wr8II5mrnAHyXPMjPUkzNHoCWUtei4zsry13IZXxADyiAGw63Ran0tJ81deoK2PEY2yxPbJG8Xa9hBBHaFUZCIiAiIgIiIOccsWyVVtUKXuZrXc2ZM2Z4bbMI7b9/glc2+CPFfmovvmqyCJS2rf8ABHivzUX3zVG9pdm6jZiRsVS1rXubnAa4OGW5G8dbSraLgf6QPj8H0Ye1kULcwUuwXk3xDG4Y54Y4zHILtJlaDYEjcd2oKiKs7yTfqmj8x3tHosuO/BHivzUX3zV+HkixU/sovvmqyKJSWwcCpnUdNTxv0cyJjXAG/fNYAdeOoVV9rPH636VP7Z6tsqk7WeP1v0qf2z0khroIjUPaxvhPcGjznEAfiVN/gixX5qL75qiGDeM0/wDPj9o1W/RZlW/4I8V+ai++anwR4r81F981WQRKS1dsP5J8Uglic6KOzZGOPxzdzXgn8ArEoiqCgPK5g3dUDKho76E2d1xuIH4OseoFyny8K+kbXxyRPF2yNLXDqcLH+6mUXFN2hqzpakZx0VrRetVTupHvjd4THFjvOaSD+IXkuR62JsXTeRvE/wDHpyeiVg+xr/R4H2lcyUi5Pq3uHEKc8HkxnrDxYf15fsWWE1Lm7Zp95o5R5X7O8rwrqxmHxvllcGRsaXOedwaBcle64ty97TEujoIzpYSTW4m/xTPRYvI8xdTyqFcoO3M22Ep1cymafioOm2577eE89G5u4cSYkil/JvsS7bGc5iW08VjLIN5J3RtP7x4ngO0XjJo8B2eqtoXllNC+UjwiLBjfOe6zW9hN1PqDkQrJheWogiP7rQ+T7T3gv2XXb8Lw2LCImxQRtjjbuY0WHWesneSdTxWWlJbg9byH1cQvFUwSH917Xx/iM6gW0OzVXs24NqoXR3Nmv0dG7zXtu0mwvbf1K2qx6+ijxGN0UrGvjeLOY8AgjsKUWp4pRsHtpNsdNdt3wPPxsF9HcMzb6NkA48bWPAjO5T9hTshKHx3dSyk8246mN28xuPHQEtO8gG+oJMJRVwcLxGPFoY5oXB8cjQ5rhxB6t4I3EHUEELKXDeQbaY08r6F57yS8kN+EgF5Gjqc0ZrdLHHiu5KsRERAREQEREBcD/SB8fg+jD2si74uB/pA+PwfRh7WRJWHMFZ3km/VNH5jvaPVYlZ3km/VNH5jvaPUglLkRFUFUnazx+t+lT+2erbKpO1nj9b9Kn9s9SVhjYN4zT/z4/aNVv1TVpLSCNCNQRvB4FZvuxU+U1H38v/JFmFvUVQfdip8pqPv5f+Se7FT5TUffy/8AJLSlvkUW5L5nT4VRue5znFhu5xJJ7928nUqUqoIiIOHcptF3HiEpG6RrZB6RlP8AUwn0qKrovLPDlmpX/vMeL+a5hHtCudLlzispeq7HlxaGE+X42F60tR3I9kn7jmv9Vwd/ovJfMmoPYsXTV7LOg3VSdq8TOM1tVPe4klcWn+AHLH/Q1qtQZiymz8RFm9OS6p/D4Lewf2XXLxvV9OdlBPQrV7BYANmqGCG1n5c0p6ZXC7+2x70dTQqy7OwiprKRh3PqImkdTpWA/gVbtIJERFUEREGm2vwJu0lHPTutd7TkcfkyDWN3ocAesXHFVOLSy4IsRoQd4I0I9BVylU/benFJiNawbhUSEdWZ5db+pSVhhYHiRwepgqB+yka824tBGYeltx6VbxpzahU0eMwIVutmZzU0dK873QRuPaY2n/VIJbJERVBERAREQFwP9IHx+D6MPayLvi4H+kD4/B9GHtZElYcwVneSb9U0fmO9o9ViVneSb9U0fmO9o9SCUuREVQVSdrPH636VP7Z6tsqk7WeP1v0qf2z1JWGvpYTUvYwWu9zWgnddzg0X6rldI+BGv+epfXl/61z7BvGaf+fH7Rqt+hLgPwI1/wA9S+vL/wBafAjX/PUvry/9a78itFtHsTg78AoaenkLXPiaQ5zCS0nM46XAPFbxERBERBzPlp3UnTeT/wAa5gui8s82aalZxax7ree5gHsyudLm1PE9P9Piuz4+v5kXzJuPYvpbLZuj7vq6eP8AelbfzQczv6WlYQ68suGJynosA6mzQmP+DL/TZU7jaWAAixAsQd4I3hXNVV+UTCDgmI1UdrNMhkZ1slOcW6gSW/VXXLx0NRg1UKCpp5TujmjeT1Mka4/gFb9U0IurM8lO0o2joI8xvNCBFKON2izX/WbY9uYcEglMkRFUEREBVK2uqxX11ZINzqiSx6Wh5DT9gCsdyjbSDZihllBtK4ZIRxMrgbG3Q0Xcepqq00ZRZSVh+SHKCepW/wABpu4qanj/AHImN9VgH+iq3sbhBx2upoLXD5AX/wAtvfyf0NI9IVskgkREVQREQEREBcD/AEgfH4Pow9rIu+Lgf6QPj8H0Ye1kSVhzBWd5Jv1TR+Y72j1WJWd5Jv1TR+Y72j1IJS5ERVBVJ2s8frfpU/tnq2yqTtZ4/W/Sp/bPUlYY2DeM0/8APj9o1W/VNo3mIhzTYtIII3gg3B7QQt/7+sT8tn9Yf7IswtUiqr7+sT8tn9Yf7J7+sT8tn9Yf7JaUtUiqr7+sT8tn9Yf7KyOxlS+sw+ikkcXPfTxOc473OdG0knrJKpTcoi1O1OMDAqaWY2uBZjT8qQ6NH27+oFFxxnKYxjnLj/KLiAxGvmINxHaIHzL5v63PCjS/XOLySSSSbkneSd57br8XJM3NvXaeEYYRjHSBT7kgwvuiokqCO9iblaf/AHH9HYwH1woHHGZSGtBLnEBrRvLibADrJNlYDZHBBgFLHDpm8KRw4yO8L0DQDqaFnp43NuL6lr93pcMc8tvTq3K5fy4bJnFYG1kTby04IkAGroN5PWWG7uxz+pdQQ6roecU0W72Q2nm2TqBPDqN0kRNmys/dPQeIdwPSCQZxyncmD8Mc+pomF0BuXwMF3Q8SWtHhR9Q1b5vg8sBuoyWs2T2vpdq480DxmA7+F1hIztb0dYuD0rfqm8UjoHBzHFrm6te0kOaekOGo9ClNBylYrQgAVb3AcJWRvPrObmP2paUs+tLtPtTS7Lx56iQNv4MY1kkPQ1m89u4cSFXyt5TMVrBY1bmjojjiYfWDcw9BUVqJ3VLi+Rznvdve9xc49rnEkpZTe7b7WzbYVHOyDKxt2xQg3EbCddeLzYXPUBuAUeQmy6VyZ8mb8dcyoq2llKNWxuBDp+jTe2Lr+Vw0N0VKOQnZQ0cbq6VtnTNywg7xDe5f9cgW6mg/KXWV+MaGAAAADQAbgOhfqrEREQEREBERAXJuVzYet2nq4paZjHMbCGEuka05s7zuPU4LrKIK3fBHivzUX3zF3Dk/wqXBMPpoJgBJG0hwBBAJe47xv0IUhX4HA7uCK/UREQVfdoOSzE62qqpWRRlkk8r2kytBLXyOc3ThoQrBIgrd8EeK/NRffMT4I8V+ai++YrIopS2rd8EeK/NRffMT4I8V+ai++YrIolFq3fBHivzUX3zF3zZShfhlFSQyAB8UEbHgG4Dmxta7XjqFtV8veIwSSAALknQADebqj9JsuI8oe042gmDIzeCInKeD37nP7OA6rn5S2m323fukHU9Kfit0ko/adLW/wdJ+V2b+frRqZ3tD7n0/sU4f3M436R9hEXSNhNgDMW1FY2zd7Kdw1d0OeOA/h48eg68cZnk+hr6+GjjxZSyOS/ZIx2rJ26kfEsI3Aj/EPWRoOok8RbpaIurGKinmNfXy1s5zyERFWkUF2u5LaLaIukaDTzHUyRAZXHpfGe9d1kWcelTpEFd8X5HMRoSea5qobwyPDHntbJYD0OKjlRsRiVPo6iqPqxl/4x3Vq0UpbVTg2JxKoNm0VT9aMs/F9gpDhHI/iVcRzjYqdvEyPDnW6mx3B7CQrFolFoBsnyT0WAlskt6mYah0oAY09LYtR6xcRwKn6IqgiIgIiICIiAiIgIiICjmK7LmWV1RSzyU87rZiO/iksABnidodABcWUjRSYtnhqZYTeKJe+SqwbSupXZR/mqS8kfa5nhsH2reYTjlNjAvBMyTqa7vh2tOo9K2K0eLbI0eLHNJC0P387Hdj79OZliT23Tds4tLLxRwz5cvaf36N4ih52XrcP8VxGWw/Z1TRKOzOdQOwLxfXY3Q+FT01QOmF5af63D8ApfkvcRl4c4n/AHt+dvlNkXPptuq6k/xMLl7Q6S32iIj8Vgz8qU8e+hyedK//AKgnHDZHYNeeUR7x+3T0XHarlPrZ9I2Qs7Guc77S634LR12JYjjejzUyA/IYx4afqRtAPpCxnUjo3YfTNSfHMYus49txSYLcF/OSD9lFZxv1nwW+k36iuV7UbY1G0XeuPNw30hYTY+c7e/8AAdXFeVHsbX1VstLIB/HlZb0PIKkOHcllRNrNLHGOhl3u/wDyB9pWEznl0dulp9k7NvOUTPv8QgK22A7N1OPn4mMlvGV3exj63Hsbc9S6xg/J5RYbYuYZnD5UxBHqABv2gqWNaGAACwG4DcFY0vu1631WI204vzlEtlNgoMCIkf8AHTDUPcO9Yf4G8D1m57NylyItsREcnyNTVz1MuLObkREVaxERAREQEREBERAREQEREBERAREQEREBERAREQEREBERAREQEReNZVx0LHSSvbGxurnvcGtaN2rjoEHsi+Y3iUAgggi4I3EHcV9ICIiAiIgIiICIiAiIgIiICIiAiIgIiICIiAiIgi3KJhwxWniiL3x56iNvORuLXtzEtuCPO3LG5PcdlqBLRVh/9bSHK8n9tF+zmF94ItfrsTa9lnbcVAp2Ul/lVtO0dplC1/KBg0rTHiNG29XSAksH+Yp9TJCbb9CS3fre2pFg2eycXNSYhqTescRc7gYYDYdAuSfSVtMUxSLC2tMhN3uDGMa0ue953Na1upNgT0AAk2AJWi5PcVjxyKpqIr5JagubcWI+JhBB6wQR6FhbSzdzY1hTpNI3RzsjcfBE7mt0vwc5osOm9kG9o9pYZ6gUz2yQzlpcyKZtucaN5Y5pLH24gG46Fk4/jUWz8JnmzCNpAc5rScuYhoJA+TcjXrUc22g7qr8HawfGtne+43thbEedJPBpJY3rJAUnxnDmYvBNA/wZWOYeoOBF+0Xv6EHzi2LR4U1jn5iJJGxsDBmJe82aLDpPFZksghaXOIa1oJLibAAakkncAFA9hqo48yiZLq+ga4TA6kVLC+mjJO4nI2Zx85hWfyuskfg9bzV82QE2+bEjDL6ObDr9V0GZUba09LGyZ7Zm0zyA2rdE7mu+NmuPymsJIs5wDTca6hSNrg8Ag3B3EcQovtZVw1WD1UjS0xPpHlhFrHNGebA67loHXZbLY+lfQ0NHHLcSMgja8HeHCNoI9BFvQg8RtRFKZObjmlZE8xySxsuxsjbZm6kOdlvqWgga9C3q5xj0MmwbZsRo5BJSyyCWeiebtLpXNaZIJB4LiXA5TcG+m4BdFY7MAdRfgd6D6UY5TRfCq7+Q7+yk6jPKX+qq/wDkP/sg8qLa+mpe5YXCUCUMjiqDC8QPkLRla2UixLuBGh4FStQXboCOiw8DcKukt6JGqZYgHmKTm/DyOy+dlOX8UGqqdqoYhI5jJpY4iRJLDGXMaW+GBqDJl3HIHWIIOoIW0w3EIsViZNC8PjkF2vbuI/0PCx1FrKMck9RHJhNLlsObYWSNOhbI1xzhwO43udem6+OSSm7nw8EC0b5pnwtta0LpXc3YcGkajqcCg2uK7W0+GTOgImfM2MSczDC+R7mFxaC0MBvqDfgOO8Lc0s4qWMeA5oc0ODXtLXC4vZzTq1wvqDqFEoQPfBKePucz7O6ZL/2CmSCPbEzsnhlyTTzBs8rS+otmDg/vmCw8BpNh2G2lgtjW4qKR4j5uZ7i3N8XGXNAuQLu3A6HTfoo/yY+L1X06p9s5Zm2GOSUXN01KA6sqSWxA6tiYPDnf0MYD6TYAHVBm4RtDFi8s0MbZA+CwkzMIDXOFw3NuLrG9hu42WXimJxYTHzkrsrbhosC5znONmta1oLnvJ0AAJKxdm8Fi2cgZBGSTq50jzd8sh1kkcTq5xOp6NBuCjm305pa7BpHm1OKh7Xk7hK+ItgJ6NS9BvY9p4RPHTytlgklvzQmZZstt4a9pLcwHySQddy3FRMKdrnuvZoJNhc2AudBvUN5ToO7Pc2NovKa+FzLbwGZ3SO7GsBJ9CluJf4MvmO/+pQRyTlCo2RRzjn3U77XqWwSGKO5y9++1m66HfY6Gx0UsXLi0N2T6u4/xOv8AddLojeNnmj+wQRjZPH5cTq8QjeJCyKYNjuxrRG3mmEgnQklxJ1udRwUlr62PDo3yyvDI2Auc9x0ACi2w7x3Vi+uvdg0/+GK39j9i8eWIH3OLiCY2TwumDb3MLZWl27XfY+hBu4tqITJCx7Jou6NIXTRlrZDbNlvqY3Eahr8pNtBdbTEK2PDonyyuDI42lz3ng0C5Omp9C07cKoasQTl3OtztfA+Wollbzh8BzOceRm6CNVs8Zo4sSgkhntzcrcjgTa+fvQAeBJIt12QY+G44K9zAIZ2CRuZj5IwGubYHgSWEg3s8A79NCtqoHgtTVbK1lNh0r+6aedj+55yLTRCFty2W2j22LQHaG5U8QEREBERBiYhhkOJ5BNG1/NvD2ZhfLI2+Vw6HC5setZaIgxcOw2LDGubDG2NrnF5awWBe7wjbpK/MTwyHFmGOeNkjL3yvAIuNxHQR0jVZaIMHD8Ihw4l0bAHOABeS5zy0XIaXvJcWgk2F7C5WciIMWiw6KgMhjY1hleXyFotneQAXHr0WSRm0P2L9RBpqTZajoyDHAxoa7M1gvzbX3uHNivka4HW4AK3KIg1EGzFJAWlsLe8dmYwlxjY+98zYycjHXJNwAVt0RAWPXUUeIxujlYHxuFnMcLhw32I4jRZCIMOqwuGrYyN8bXMYWljXC4a5ngEdBHBZiIg082y9HO97zAy8n+IBcNl89gOWT6wK27WhgAAsBuA3AL9RBiDDYRMajm288WZDLbvubvfLf924vZZaIgxcPw6LDA5sLGsDnF7g0Wu93hOPWbLHqcBpqqUzPiaZS3KZdc2Qa5cwN8t9bblskQa+jwSnopOdZE1smUt5ze7KSCRc8LtB9CyMQoYsSjdFNGySN3hMe0OaeI0PXqshEGuw/A6fDnZo4wHBuUPcXOc1mhLQ55Ja24Gg00HQs6WMTNLXC4cCCOkHQhfaIMD3Gp+Y7m5pnMWy8zbvMt72t0XWbGwRANAsALAdAG5fSINWNnqUVJquYj7oP7bL33g5b9uU5b77aLYyxiZpa4BzXAgtIuCDoQQd4IX2iDR4TshQ4NIZYKWKOTXv2t1F9+W/g3HRZbSvoo8RYY5WNex1rtcLi4IIPaCAQeBAWQiDAoMGgw9xfGzv3DKZHFz3loNw3O8l2W+tr2We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data:image/jpeg;base64,/9j/4AAQSkZJRgABAQAAAQABAAD/2wCEAAkGBxMHEhMUExQVFhUWGB8bGBIUFRcbGBcWGxgYGxgaHxgYHSggGBolGxUaITImJTUtLi4wFyIzODMuNygtLisBCgoKDg0OGhAQFywcHCQsMSwrLCwvLi8vMC4yLCwtLC4sLywsNywsLC4sMjEsLywuLy43LDcuLCwxLCwtLCwsLv/AABEIAKsBJgMBIgACEQEDEQH/xAAcAAEAAgMBAQEAAAAAAAAAAAAABggEBQcDAgH/xABNEAABAwIDAwUJDAgGAQUAAAABAAIDBBEFEiEGMUEHE1FhcRQiMjRUcoGSsxUWFyNCU3SCkZOh4Qg1Q1Jic6KxM0TB0dLTwyRjg7LC/8QAGgEBAQADAQEAAAAAAAAAAAAAAAECAwQGBf/EAC0RAQACAQIDBwQBBQAAAAAAAAABEQIDIRIxQQQTMmGBkaEFUbHRwRUjUnHw/9oADAMBAAIRAxEAPwDuKIiAi0O2NO7mWzxgmWlcJmgb3NaCJWfWjLh22WL3S3aGtgDDmgp4xOSNzpZWkQD0MzP+s1S23HSvHivbe/8AvNKEUcH63P0Ie3K1Fb3RBiNXNT3eYY4M9NwmjcJcwHRI3IC30jipxMsdC+vS/wCKTpFE34jHitZhssTszHx1BB9EVwRwcDcEcCvLEsRGG4qXGOWS9G0ZYY3PI+PfqQ3cNN6cRGhM7dav5qkxRQ6DExiWJ05Ec0eWnm0mjdGTd8O4O3r1r6f3xV0lPK53c9PExxha4tEskhfq4tILmNDPB3XOqcR3FeKa2ufeksRQ3FcLj2UdBPSXia6ZkctOHHm5GSODL5CbNe0kEEW3G6yNtaJ07oJHwuqKaPPz1OwnNchuSTJcc7ls7vf4rjclkaMTMVltN/HTn/KVItZs2YHU0ZpXZoTcs1cbAuJLe+1FjcWO61uC0219GzEKzDY5GhzHPmzNO42gc4busA+hW9mOOnec4ztV9PtEzySxFDsXw5my7oJ6UujaZmRyQZ3GORkjgzRjiQ17SQQRbcQd6zNqpH1c9JSNe6Nk5kdI9hyvLImg5A4atzFwuRrYFS2UaMTMVO038c0lRQ/GtloMHglqKQdzzQsMgkY51n5AXFsgJIkabWN9dVJ8Nqu7YYpLW5xjXZejM0G34qxLDPCIx4sZuPZkoiKtYiIgIiICIiAiIgIiICIiAiIgIiICIiAiIgEXWo2ZwCPZ6N7I9Q+Rz723AmzG9jWBrfRfioHy545U4KKPueaSLOZM3Nm2awjtfsuftXKPf1iXls/r/kozjLLhmInaVl/cs92d05tOY5rm7cecz5s1/Ray/aPC+56monzX55sbclvB5vnNb31vzn4Ks/v6xLy2f1/yT39Yl5bP6/5KLxZffpXosTHssyCuFXG7KLPL4bd6ZHgAyDXvXENF+nKD03zhhRFaarPoYBFzeXW4kL82a/Xa1lWj39Yl5bP6/wCSe/rEvLZ/X/JNlnUznnPSvRZifC+dq4qjNbm43syW353MN730tk/FY+L4G6qlbUQSmGdrchflD2SR3vkewkXAOoIIIuVW/wB/WJeWz+v+SO26xO3jtR6/5JskZ5RW/LZYmDAZqqWOWsnEvNHNHDHHzcTX2sHkFzi9wvpc2HQs/FqWomLHU87YyAQ5kkWdj72sdHNLXCx3HjqF+7OzOqKSmc4lznQxlzjvJLGkk9ZKrxtLtpiNPWVbGVk7WsqJWtaHaNa2V4aBpuAACtHeZTN7beUV7clhtn8K9x4shfnc57nvflDcz3uLnENHgi50CxtoMHlxCSmlhlZG+AvIzxl4OdmQ6B7eBKrh7+sS8tn9f8k9/WJeWz+v+SnSljPKMuO9/wBrFQYDLUyxy1dQJuaOaOJkQjja+1g8jM4vcLm1zYX3LMx7Bm4u1nfujlidnimZbMx9rbjo5pBsWnQhVp9/WJeWz+v+Se/rEvLZ/X/JNjvM7ib5LCVGAVWKAR1dU10Pyo4ITGZQNbOeXuIabahtr9KkrWhgAAsBuA4BVfwzbfEZJoQaycgysBBfoQXtBG7oKsnjkUs9PM2A5ZSwhjr2s+2hvw1VjYnKc5iJmIj2j4ZyLlvuBjvlB+/P/FR3GcVxPBJTFNUyh4AOklwQdxB4jQjtBWE51zh14dg45rHUxmXdEVfffXXeVTeuU99dd5VN65U72G3+k6n+UfKwSKvh2qrj/mpvXXbtlsW926WGbi5vfgcHt7147MwPosssc4yc3aexZ6GMZTMTHk2qIizcYi8auqZRMdJI9rGNF3PeQGtHSSdAuSbV8tTYiWUEQfbTuiYEM+rGLOcOtxb2FB2FfL5BHvIHabKqmLbaYhjBvLVzW/cjeY2dmWLKD6brQSNEhJdqTvJ1J9JUtaXJZK2TcQewgr7VM2MDDcAAjcRoR6VvcK2wr8II5mrnAHyXPMjPUkzNHoCWUtei4zsry13IZXxADyiAGw63Ran0tJ81deoK2PEY2yxPbJG8Xa9hBBHaFUZCIiAiIgIiIOccsWyVVtUKXuZrXc2ZM2Z4bbMI7b9/glc2+CPFfmovvmqyCJS2rf8ABHivzUX3zVG9pdm6jZiRsVS1rXubnAa4OGW5G8dbSraLgf6QPj8H0Ye1kULcwUuwXk3xDG4Y54Y4zHILtJlaDYEjcd2oKiKs7yTfqmj8x3tHosuO/BHivzUX3zV+HkixU/sovvmqyKJSWwcCpnUdNTxv0cyJjXAG/fNYAdeOoVV9rPH636VP7Z6tsqk7WeP1v0qf2z0khroIjUPaxvhPcGjznEAfiVN/gixX5qL75qiGDeM0/wDPj9o1W/RZlW/4I8V+ai++anwR4r81F981WQRKS1dsP5J8Uglic6KOzZGOPxzdzXgn8ArEoiqCgPK5g3dUDKho76E2d1xuIH4OseoFyny8K+kbXxyRPF2yNLXDqcLH+6mUXFN2hqzpakZx0VrRetVTupHvjd4THFjvOaSD+IXkuR62JsXTeRvE/wDHpyeiVg+xr/R4H2lcyUi5Pq3uHEKc8HkxnrDxYf15fsWWE1Lm7Zp95o5R5X7O8rwrqxmHxvllcGRsaXOedwaBcle64ty97TEujoIzpYSTW4m/xTPRYvI8xdTyqFcoO3M22Ep1cymafioOm2577eE89G5u4cSYkil/JvsS7bGc5iW08VjLIN5J3RtP7x4ngO0XjJo8B2eqtoXllNC+UjwiLBjfOe6zW9hN1PqDkQrJheWogiP7rQ+T7T3gv2XXb8Lw2LCImxQRtjjbuY0WHWesneSdTxWWlJbg9byH1cQvFUwSH917Xx/iM6gW0OzVXs24NqoXR3Nmv0dG7zXtu0mwvbf1K2qx6+ijxGN0UrGvjeLOY8AgjsKUWp4pRsHtpNsdNdt3wPPxsF9HcMzb6NkA48bWPAjO5T9hTshKHx3dSyk8246mN28xuPHQEtO8gG+oJMJRVwcLxGPFoY5oXB8cjQ5rhxB6t4I3EHUEELKXDeQbaY08r6F57yS8kN+EgF5Gjqc0ZrdLHHiu5KsRERAREQEREBcD/SB8fg+jD2si74uB/pA+PwfRh7WRJWHMFZ3km/VNH5jvaPVYlZ3km/VNH5jvaPUglLkRFUFUnazx+t+lT+2erbKpO1nj9b9Kn9s9SVhjYN4zT/z4/aNVv1TVpLSCNCNQRvB4FZvuxU+U1H38v/JFmFvUVQfdip8pqPv5f+Se7FT5TUffy/8AJLSlvkUW5L5nT4VRue5znFhu5xJJ7928nUqUqoIiIOHcptF3HiEpG6RrZB6RlP8AUwn0qKrovLPDlmpX/vMeL+a5hHtCudLlzispeq7HlxaGE+X42F60tR3I9kn7jmv9Vwd/ovJfMmoPYsXTV7LOg3VSdq8TOM1tVPe4klcWn+AHLH/Q1qtQZiymz8RFm9OS6p/D4Lewf2XXLxvV9OdlBPQrV7BYANmqGCG1n5c0p6ZXC7+2x70dTQqy7OwiprKRh3PqImkdTpWA/gVbtIJERFUEREGm2vwJu0lHPTutd7TkcfkyDWN3ocAesXHFVOLSy4IsRoQd4I0I9BVylU/benFJiNawbhUSEdWZ5db+pSVhhYHiRwepgqB+yka824tBGYeltx6VbxpzahU0eMwIVutmZzU0dK873QRuPaY2n/VIJbJERVBERAREQFwP9IHx+D6MPayLvi4H+kD4/B9GHtZElYcwVneSb9U0fmO9o9ViVneSb9U0fmO9o9SCUuREVQVSdrPH636VP7Z6tsqk7WeP1v0qf2z1JWGvpYTUvYwWu9zWgnddzg0X6rldI+BGv+epfXl/61z7BvGaf+fH7Rqt+hLgPwI1/wA9S+vL/wBafAjX/PUvry/9a78itFtHsTg78AoaenkLXPiaQ5zCS0nM46XAPFbxERBERBzPlp3UnTeT/wAa5gui8s82aalZxax7ree5gHsyudLm1PE9P9Piuz4+v5kXzJuPYvpbLZuj7vq6eP8AelbfzQczv6WlYQ68suGJynosA6mzQmP+DL/TZU7jaWAAixAsQd4I3hXNVV+UTCDgmI1UdrNMhkZ1slOcW6gSW/VXXLx0NRg1UKCpp5TujmjeT1Mka4/gFb9U0IurM8lO0o2joI8xvNCBFKON2izX/WbY9uYcEglMkRFUEREBVK2uqxX11ZINzqiSx6Wh5DT9gCsdyjbSDZihllBtK4ZIRxMrgbG3Q0Xcepqq00ZRZSVh+SHKCepW/wABpu4qanj/AHImN9VgH+iq3sbhBx2upoLXD5AX/wAtvfyf0NI9IVskgkREVQREQEREBcD/AEgfH4Pow9rIu+Lgf6QPj8H0Ye1kSVhzBWd5Jv1TR+Y72j1WJWd5Jv1TR+Y72j1IJS5ERVBVJ2s8frfpU/tnq2yqTtZ4/W/Sp/bPUlYY2DeM0/8APj9o1W/VNo3mIhzTYtIII3gg3B7QQt/7+sT8tn9Yf7IswtUiqr7+sT8tn9Yf7J7+sT8tn9Yf7JaUtUiqr7+sT8tn9Yf7KyOxlS+sw+ikkcXPfTxOc473OdG0knrJKpTcoi1O1OMDAqaWY2uBZjT8qQ6NH27+oFFxxnKYxjnLj/KLiAxGvmINxHaIHzL5v63PCjS/XOLySSSSbkneSd57br8XJM3NvXaeEYYRjHSBT7kgwvuiokqCO9iblaf/AHH9HYwH1woHHGZSGtBLnEBrRvLibADrJNlYDZHBBgFLHDpm8KRw4yO8L0DQDqaFnp43NuL6lr93pcMc8tvTq3K5fy4bJnFYG1kTby04IkAGroN5PWWG7uxz+pdQQ6roecU0W72Q2nm2TqBPDqN0kRNmys/dPQeIdwPSCQZxyncmD8Mc+pomF0BuXwMF3Q8SWtHhR9Q1b5vg8sBuoyWs2T2vpdq480DxmA7+F1hIztb0dYuD0rfqm8UjoHBzHFrm6te0kOaekOGo9ClNBylYrQgAVb3AcJWRvPrObmP2paUs+tLtPtTS7Lx56iQNv4MY1kkPQ1m89u4cSFXyt5TMVrBY1bmjojjiYfWDcw9BUVqJ3VLi+Rznvdve9xc49rnEkpZTe7b7WzbYVHOyDKxt2xQg3EbCddeLzYXPUBuAUeQmy6VyZ8mb8dcyoq2llKNWxuBDp+jTe2Lr+Vw0N0VKOQnZQ0cbq6VtnTNywg7xDe5f9cgW6mg/KXWV+MaGAAAADQAbgOhfqrEREQEREBERAXJuVzYet2nq4paZjHMbCGEuka05s7zuPU4LrKIK3fBHivzUX3zF3Dk/wqXBMPpoJgBJG0hwBBAJe47xv0IUhX4HA7uCK/UREQVfdoOSzE62qqpWRRlkk8r2kytBLXyOc3ThoQrBIgrd8EeK/NRffMT4I8V+ai++YrIopS2rd8EeK/NRffMT4I8V+ai++YrIolFq3fBHivzUX3zF3zZShfhlFSQyAB8UEbHgG4Dmxta7XjqFtV8veIwSSAALknQADebqj9JsuI8oe042gmDIzeCInKeD37nP7OA6rn5S2m323fukHU9Kfit0ko/adLW/wdJ+V2b+frRqZ3tD7n0/sU4f3M436R9hEXSNhNgDMW1FY2zd7Kdw1d0OeOA/h48eg68cZnk+hr6+GjjxZSyOS/ZIx2rJ26kfEsI3Aj/EPWRoOok8RbpaIurGKinmNfXy1s5zyERFWkUF2u5LaLaIukaDTzHUyRAZXHpfGe9d1kWcelTpEFd8X5HMRoSea5qobwyPDHntbJYD0OKjlRsRiVPo6iqPqxl/4x3Vq0UpbVTg2JxKoNm0VT9aMs/F9gpDhHI/iVcRzjYqdvEyPDnW6mx3B7CQrFolFoBsnyT0WAlskt6mYah0oAY09LYtR6xcRwKn6IqgiIgIiICIiAiIgIiICjmK7LmWV1RSzyU87rZiO/iksABnidodABcWUjRSYtnhqZYTeKJe+SqwbSupXZR/mqS8kfa5nhsH2reYTjlNjAvBMyTqa7vh2tOo9K2K0eLbI0eLHNJC0P387Hdj79OZliT23Tds4tLLxRwz5cvaf36N4ih52XrcP8VxGWw/Z1TRKOzOdQOwLxfXY3Q+FT01QOmF5af63D8ApfkvcRl4c4n/AHt+dvlNkXPptuq6k/xMLl7Q6S32iIj8Vgz8qU8e+hyedK//AKgnHDZHYNeeUR7x+3T0XHarlPrZ9I2Qs7Guc77S634LR12JYjjejzUyA/IYx4afqRtAPpCxnUjo3YfTNSfHMYus49txSYLcF/OSD9lFZxv1nwW+k36iuV7UbY1G0XeuPNw30hYTY+c7e/8AAdXFeVHsbX1VstLIB/HlZb0PIKkOHcllRNrNLHGOhl3u/wDyB9pWEznl0dulp9k7NvOUTPv8QgK22A7N1OPn4mMlvGV3exj63Hsbc9S6xg/J5RYbYuYZnD5UxBHqABv2gqWNaGAACwG4DcFY0vu1631WI204vzlEtlNgoMCIkf8AHTDUPcO9Yf4G8D1m57NylyItsREcnyNTVz1MuLObkREVaxERAREQEREBERAREQEREBERAREQEREBERAREQEREBERAREQEReNZVx0LHSSvbGxurnvcGtaN2rjoEHsi+Y3iUAgggi4I3EHcV9ICIiAiIgIiICIiAiIgIiICIiAiIgIiICIiAiIgi3KJhwxWniiL3x56iNvORuLXtzEtuCPO3LG5PcdlqBLRVh/9bSHK8n9tF+zmF94ItfrsTa9lnbcVAp2Ul/lVtO0dplC1/KBg0rTHiNG29XSAksH+Yp9TJCbb9CS3fre2pFg2eycXNSYhqTescRc7gYYDYdAuSfSVtMUxSLC2tMhN3uDGMa0ue953Na1upNgT0AAk2AJWi5PcVjxyKpqIr5JagubcWI+JhBB6wQR6FhbSzdzY1hTpNI3RzsjcfBE7mt0vwc5osOm9kG9o9pYZ6gUz2yQzlpcyKZtucaN5Y5pLH24gG46Fk4/jUWz8JnmzCNpAc5rScuYhoJA+TcjXrUc22g7qr8HawfGtne+43thbEedJPBpJY3rJAUnxnDmYvBNA/wZWOYeoOBF+0Xv6EHzi2LR4U1jn5iJJGxsDBmJe82aLDpPFZksghaXOIa1oJLibAAakkncAFA9hqo48yiZLq+ga4TA6kVLC+mjJO4nI2Zx85hWfyuskfg9bzV82QE2+bEjDL6ObDr9V0GZUba09LGyZ7Zm0zyA2rdE7mu+NmuPymsJIs5wDTca6hSNrg8Ag3B3EcQovtZVw1WD1UjS0xPpHlhFrHNGebA67loHXZbLY+lfQ0NHHLcSMgja8HeHCNoI9BFvQg8RtRFKZObjmlZE8xySxsuxsjbZm6kOdlvqWgga9C3q5xj0MmwbZsRo5BJSyyCWeiebtLpXNaZIJB4LiXA5TcG+m4BdFY7MAdRfgd6D6UY5TRfCq7+Q7+yk6jPKX+qq/wDkP/sg8qLa+mpe5YXCUCUMjiqDC8QPkLRla2UixLuBGh4FStQXboCOiw8DcKukt6JGqZYgHmKTm/DyOy+dlOX8UGqqdqoYhI5jJpY4iRJLDGXMaW+GBqDJl3HIHWIIOoIW0w3EIsViZNC8PjkF2vbuI/0PCx1FrKMck9RHJhNLlsObYWSNOhbI1xzhwO43udem6+OSSm7nw8EC0b5pnwtta0LpXc3YcGkajqcCg2uK7W0+GTOgImfM2MSczDC+R7mFxaC0MBvqDfgOO8Lc0s4qWMeA5oc0ODXtLXC4vZzTq1wvqDqFEoQPfBKePucz7O6ZL/2CmSCPbEzsnhlyTTzBs8rS+otmDg/vmCw8BpNh2G2lgtjW4qKR4j5uZ7i3N8XGXNAuQLu3A6HTfoo/yY+L1X06p9s5Zm2GOSUXN01KA6sqSWxA6tiYPDnf0MYD6TYAHVBm4RtDFi8s0MbZA+CwkzMIDXOFw3NuLrG9hu42WXimJxYTHzkrsrbhosC5znONmta1oLnvJ0AAJKxdm8Fi2cgZBGSTq50jzd8sh1kkcTq5xOp6NBuCjm305pa7BpHm1OKh7Xk7hK+ItgJ6NS9BvY9p4RPHTytlgklvzQmZZstt4a9pLcwHySQddy3FRMKdrnuvZoJNhc2AudBvUN5ToO7Pc2NovKa+FzLbwGZ3SO7GsBJ9CluJf4MvmO/+pQRyTlCo2RRzjn3U77XqWwSGKO5y9++1m66HfY6Gx0UsXLi0N2T6u4/xOv8AddLojeNnmj+wQRjZPH5cTq8QjeJCyKYNjuxrRG3mmEgnQklxJ1udRwUlr62PDo3yyvDI2Auc9x0ACi2w7x3Vi+uvdg0/+GK39j9i8eWIH3OLiCY2TwumDb3MLZWl27XfY+hBu4tqITJCx7Jou6NIXTRlrZDbNlvqY3Eahr8pNtBdbTEK2PDonyyuDI42lz3ng0C5Omp9C07cKoasQTl3OtztfA+Wollbzh8BzOceRm6CNVs8Zo4sSgkhntzcrcjgTa+fvQAeBJIt12QY+G44K9zAIZ2CRuZj5IwGubYHgSWEg3s8A79NCtqoHgtTVbK1lNh0r+6aedj+55yLTRCFty2W2j22LQHaG5U8QEREBERBiYhhkOJ5BNG1/NvD2ZhfLI2+Vw6HC5setZaIgxcOw2LDGubDG2NrnF5awWBe7wjbpK/MTwyHFmGOeNkjL3yvAIuNxHQR0jVZaIMHD8Ihw4l0bAHOABeS5zy0XIaXvJcWgk2F7C5WciIMWiw6KgMhjY1hleXyFotneQAXHr0WSRm0P2L9RBpqTZajoyDHAxoa7M1gvzbX3uHNivka4HW4AK3KIg1EGzFJAWlsLe8dmYwlxjY+98zYycjHXJNwAVt0RAWPXUUeIxujlYHxuFnMcLhw32I4jRZCIMOqwuGrYyN8bXMYWljXC4a5ngEdBHBZiIg082y9HO97zAy8n+IBcNl89gOWT6wK27WhgAAsBuA3AL9RBiDDYRMajm288WZDLbvubvfLf924vZZaIgxcPw6LDA5sLGsDnF7g0Wu93hOPWbLHqcBpqqUzPiaZS3KZdc2Qa5cwN8t9bblskQa+jwSnopOdZE1smUt5ze7KSCRc8LtB9CyMQoYsSjdFNGySN3hMe0OaeI0PXqshEGuw/A6fDnZo4wHBuUPcXOc1mhLQ55Ja24Gg00HQs6WMTNLXC4cCCOkHQhfaIMD3Gp+Y7m5pnMWy8zbvMt72t0XWbGwRANAsALAdAG5fSINWNnqUVJquYj7oP7bL33g5b9uU5b77aLYyxiZpa4BzXAgtIuCDoQQd4IX2iDR4TshQ4NIZYKWKOTXv2t1F9+W/g3HRZbSvoo8RYY5WNex1rtcLi4IIPaCAQeBAWQiDAoMGgw9xfGzv3DKZHFz3loNw3O8l2W+tr2We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http://www.infovini.com/images/agentes_economicos/125544670257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4" y="5051682"/>
            <a:ext cx="1503931" cy="9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72000"/>
          </a:xfrm>
        </p:spPr>
        <p:txBody>
          <a:bodyPr/>
          <a:lstStyle/>
          <a:p>
            <a:pPr eaLnBrk="1" hangingPunct="1"/>
            <a:r>
              <a:rPr lang="pt-PT" sz="2800" dirty="0" smtClean="0">
                <a:latin typeface="Arial" charset="0"/>
                <a:cs typeface="Arial" charset="0"/>
              </a:rPr>
              <a:t>Uma posta de </a:t>
            </a:r>
            <a:r>
              <a:rPr lang="pt-PT" sz="2800" b="1" dirty="0" smtClean="0">
                <a:latin typeface="Arial" charset="0"/>
                <a:cs typeface="Arial" charset="0"/>
              </a:rPr>
              <a:t>Salmão cozido ao vapor </a:t>
            </a:r>
            <a:r>
              <a:rPr lang="pt-PT" sz="2800" dirty="0" smtClean="0">
                <a:latin typeface="Arial" charset="0"/>
                <a:cs typeface="Arial" charset="0"/>
              </a:rPr>
              <a:t>é mais delicado em sabor, do que outro que seja </a:t>
            </a:r>
            <a:r>
              <a:rPr lang="pt-PT" sz="2800" b="1" dirty="0" smtClean="0">
                <a:latin typeface="Arial" charset="0"/>
                <a:cs typeface="Arial" charset="0"/>
              </a:rPr>
              <a:t>grelhado em carvão.</a:t>
            </a:r>
          </a:p>
          <a:p>
            <a:pPr eaLnBrk="1" hangingPunct="1"/>
            <a:r>
              <a:rPr lang="pt-PT" sz="2800" dirty="0" smtClean="0">
                <a:latin typeface="Arial" charset="0"/>
                <a:cs typeface="Arial" charset="0"/>
              </a:rPr>
              <a:t> Legumes ou hortaliças </a:t>
            </a:r>
            <a:r>
              <a:rPr lang="pt-PT" sz="2800" b="1" dirty="0" smtClean="0">
                <a:latin typeface="Arial" charset="0"/>
                <a:cs typeface="Arial" charset="0"/>
              </a:rPr>
              <a:t>assadas no forno </a:t>
            </a:r>
            <a:r>
              <a:rPr lang="pt-PT" sz="2800" dirty="0" smtClean="0">
                <a:latin typeface="Arial" charset="0"/>
                <a:cs typeface="Arial" charset="0"/>
              </a:rPr>
              <a:t>adquirem gosto mais intenso do que as cozidas em </a:t>
            </a:r>
            <a:r>
              <a:rPr lang="pt-PT" sz="2800" b="1" dirty="0" smtClean="0">
                <a:latin typeface="Arial" charset="0"/>
                <a:cs typeface="Arial" charset="0"/>
              </a:rPr>
              <a:t>água a ferver</a:t>
            </a:r>
            <a:r>
              <a:rPr lang="pt-PT" sz="2800" dirty="0" smtClean="0">
                <a:latin typeface="Arial" charset="0"/>
                <a:cs typeface="Arial" charset="0"/>
              </a:rPr>
              <a:t>. Tudo isto inevitavelmente, têm influência no vinho que escolher para acompanhar a refeição!   </a:t>
            </a:r>
          </a:p>
          <a:p>
            <a:pPr eaLnBrk="1" hangingPunct="1"/>
            <a:endParaRPr lang="pt-PT" sz="2800" dirty="0" smtClean="0">
              <a:latin typeface="Arial" charset="0"/>
              <a:cs typeface="Arial" charset="0"/>
            </a:endParaRPr>
          </a:p>
        </p:txBody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35496" y="980728"/>
            <a:ext cx="9071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>Influencia das Técnicas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Culinária na Hora de Harmonizar 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24615"/>
              </p:ext>
            </p:extLst>
          </p:nvPr>
        </p:nvGraphicFramePr>
        <p:xfrm>
          <a:off x="428625" y="2571750"/>
          <a:ext cx="822960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Temperatura</a:t>
                      </a:r>
                      <a:r>
                        <a:rPr lang="pt-PT" baseline="0" dirty="0" smtClean="0"/>
                        <a:t> do Alimento </a:t>
                      </a:r>
                    </a:p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Temperatura do Vinho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Taça</a:t>
                      </a:r>
                      <a:r>
                        <a:rPr lang="pt-PT" baseline="0" dirty="0" smtClean="0"/>
                        <a:t> utilizada para beber o vinho </a:t>
                      </a:r>
                    </a:p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Tipo de confecção da</a:t>
                      </a:r>
                      <a:r>
                        <a:rPr lang="pt-PT" baseline="0" dirty="0" smtClean="0"/>
                        <a:t> iguaria principal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Acompanhamento</a:t>
                      </a:r>
                      <a:r>
                        <a:rPr lang="pt-PT" baseline="0" dirty="0" smtClean="0"/>
                        <a:t> da iguaria </a:t>
                      </a:r>
                    </a:p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Composição do</a:t>
                      </a:r>
                      <a:r>
                        <a:rPr lang="pt-PT" baseline="0" dirty="0" smtClean="0"/>
                        <a:t> vinho (alcool, tanino e estagio)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Casta (tipo de uva )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8663"/>
              </p:ext>
            </p:extLst>
          </p:nvPr>
        </p:nvGraphicFramePr>
        <p:xfrm>
          <a:off x="428564" y="908720"/>
          <a:ext cx="8715436" cy="59207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46491"/>
                <a:gridCol w="2511227"/>
                <a:gridCol w="2178859"/>
                <a:gridCol w="2178859"/>
              </a:tblGrid>
              <a:tr h="253158">
                <a:tc gridSpan="4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Vinhos Produzidos na Região 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37544">
                <a:tc>
                  <a:txBody>
                    <a:bodyPr/>
                    <a:lstStyle/>
                    <a:p>
                      <a:pPr algn="ctr"/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Brancos  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Rosés</a:t>
                      </a:r>
                      <a:r>
                        <a:rPr lang="pt-P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Espumantes  </a:t>
                      </a:r>
                      <a:endParaRPr lang="pt-PT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01177"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b="1" dirty="0" smtClean="0">
                          <a:latin typeface="Arial" pitchFamily="34" charset="0"/>
                          <a:cs typeface="Arial" pitchFamily="34" charset="0"/>
                        </a:rPr>
                        <a:t>Características </a:t>
                      </a:r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0" dirty="0" smtClean="0">
                          <a:latin typeface="Arial" pitchFamily="34" charset="0"/>
                          <a:cs typeface="Arial" pitchFamily="34" charset="0"/>
                        </a:rPr>
                        <a:t>Apresentam uma cor citrina, um sabor e aroma frutado</a:t>
                      </a:r>
                      <a:r>
                        <a:rPr lang="pt-PT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1100" b="0" dirty="0" smtClean="0">
                          <a:latin typeface="Arial" pitchFamily="34" charset="0"/>
                          <a:cs typeface="Arial" pitchFamily="34" charset="0"/>
                        </a:rPr>
                        <a:t>e um acídulo característico da casta Arinto. São secos, leves e quando envelhecidos ganham um belo tom amarelo dourado e aromas terciários complexos</a:t>
                      </a:r>
                      <a:r>
                        <a:rPr lang="pt-PT" sz="11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pt-PT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dirty="0" smtClean="0">
                          <a:latin typeface="Arial" pitchFamily="34" charset="0"/>
                          <a:cs typeface="Arial" pitchFamily="34" charset="0"/>
                        </a:rPr>
                        <a:t>Vinhos com alguma estrutura</a:t>
                      </a:r>
                      <a:r>
                        <a:rPr lang="pt-PT" sz="1050" baseline="0" dirty="0" smtClean="0">
                          <a:latin typeface="Arial" pitchFamily="34" charset="0"/>
                          <a:cs typeface="Arial" pitchFamily="34" charset="0"/>
                        </a:rPr>
                        <a:t>, suaves e macios , muito ricos em acidez </a:t>
                      </a:r>
                      <a:endParaRPr lang="pt-PT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PT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50" b="0" dirty="0" smtClean="0">
                          <a:latin typeface="Arial" pitchFamily="34" charset="0"/>
                          <a:cs typeface="Arial" pitchFamily="34" charset="0"/>
                        </a:rPr>
                        <a:t>Os vinhos espumantes, dadas as características do vinho base, apresentam-se com aroma e sabor bastante frutado, acentuada  frescura, e uma bolha fina e persistente que lhes confere uma excelente qualidade.</a:t>
                      </a:r>
                    </a:p>
                    <a:p>
                      <a:endParaRPr lang="pt-PT" sz="105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91051">
                <a:tc>
                  <a:txBody>
                    <a:bodyPr/>
                    <a:lstStyle/>
                    <a:p>
                      <a:endParaRPr lang="pt-PT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t-PT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PT" b="1" dirty="0" smtClean="0">
                          <a:latin typeface="Arial" pitchFamily="34" charset="0"/>
                          <a:cs typeface="Arial" pitchFamily="34" charset="0"/>
                        </a:rPr>
                        <a:t>Gastronomia </a:t>
                      </a:r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PT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Brancos leves  e frescos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Bolinhos de bacalhau, pasteis de camarão, sushi, o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stras gratinadas,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aladas semi  - quentes</a:t>
                      </a: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f</a:t>
                      </a: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rango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grelhado ou assado, queijos tipo chevre, abará, bacalhau á Gomes de  Sá, polvo, lula etc. </a:t>
                      </a:r>
                      <a:endParaRPr lang="pt-PT" sz="1200" baseline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PT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pt-PT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PT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Brancos Encorpados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 Bife acebolado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Badejo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Moqueca de Pirarucu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Caldeirada de Pintado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Vatapá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Bacalhau assado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Frango grelhado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Caldeirada  de peixe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Baiao de dois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PT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Embutidos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Pizza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Bolonhesa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Feijoada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de Pintado ou frutos do mar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Pururuca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Polvo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Sushi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Sashimi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Lasanha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Caroquetes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Caldeirada de peixe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PT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Paleta de cordeiro  assada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Queijo da serra da estrela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Fraldinha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Costela  grelhada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Filet á café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Rabada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Sardinhas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Frutos do mar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Ostras ao natural ou gratinadas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Sushi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Moqueca de peixe ou camarão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Moqueca de frango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latin typeface="Arial" pitchFamily="34" charset="0"/>
                          <a:cs typeface="Arial" pitchFamily="34" charset="0"/>
                        </a:rPr>
                        <a:t> Paelha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1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PT" sz="11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051720" y="18864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Vinhos do Tejo com a Gastronomia Internacional </a:t>
            </a:r>
            <a:endParaRPr lang="pt-BR" sz="16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451616" cy="108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1507144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6632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51720" y="18864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Vinhos do Tejo com a Gastronomia Internacional </a:t>
            </a:r>
            <a:endParaRPr lang="pt-BR" sz="16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0803"/>
              </p:ext>
            </p:extLst>
          </p:nvPr>
        </p:nvGraphicFramePr>
        <p:xfrm>
          <a:off x="179512" y="764704"/>
          <a:ext cx="8715436" cy="601578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46491"/>
                <a:gridCol w="2511227"/>
                <a:gridCol w="2178859"/>
                <a:gridCol w="2178859"/>
              </a:tblGrid>
              <a:tr h="263784">
                <a:tc gridSpan="4"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Vinhos Produzidos na Região </a:t>
                      </a:r>
                      <a:endParaRPr lang="pt-PT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711">
                <a:tc>
                  <a:txBody>
                    <a:bodyPr/>
                    <a:lstStyle/>
                    <a:p>
                      <a:pPr algn="ctr"/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Tintos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Fortificados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Colheita</a:t>
                      </a:r>
                      <a:r>
                        <a:rPr lang="pt-PT" baseline="0" dirty="0" smtClean="0">
                          <a:latin typeface="Arial" pitchFamily="34" charset="0"/>
                          <a:cs typeface="Arial" pitchFamily="34" charset="0"/>
                        </a:rPr>
                        <a:t> Tardia 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26665">
                <a:tc>
                  <a:txBody>
                    <a:bodyPr/>
                    <a:lstStyle/>
                    <a:p>
                      <a:pPr algn="ctr"/>
                      <a:endParaRPr lang="pt-P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b="1" dirty="0" smtClean="0">
                          <a:latin typeface="Arial" pitchFamily="34" charset="0"/>
                          <a:cs typeface="Arial" pitchFamily="34" charset="0"/>
                        </a:rPr>
                        <a:t>Características </a:t>
                      </a:r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b="0" dirty="0" smtClean="0">
                          <a:latin typeface="Arial" pitchFamily="34" charset="0"/>
                          <a:cs typeface="Arial" pitchFamily="34" charset="0"/>
                        </a:rPr>
                        <a:t>Tintos leves são</a:t>
                      </a:r>
                      <a:r>
                        <a:rPr lang="pt-PT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frutados, lembrando frutos vermelhos e alguma especiaria, no palato são redondos, finos e elegantes.</a:t>
                      </a:r>
                    </a:p>
                    <a:p>
                      <a:r>
                        <a:rPr lang="pt-PT" sz="1200" b="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pt-PT" sz="1200" b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PT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Tintos encorpados, são complexos com taninos macios, longos e poderosos </a:t>
                      </a:r>
                      <a:endParaRPr lang="pt-BR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Vinhos com  grande complexidade de tonalidade</a:t>
                      </a:r>
                      <a:r>
                        <a:rPr lang="pt-P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 marrom,  dourados   com aromas intensos a frutoe secos e mel </a:t>
                      </a:r>
                      <a:endParaRPr lang="pt-BR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Uvas vindimadas</a:t>
                      </a:r>
                      <a:r>
                        <a:rPr lang="pt-P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em sobrematuração  dando origem a vinhos com </a:t>
                      </a:r>
                      <a:endParaRPr lang="pt-PT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pt-PT" sz="1200" b="1" dirty="0" smtClean="0">
                          <a:latin typeface="Arial" pitchFamily="34" charset="0"/>
                          <a:cs typeface="Arial" pitchFamily="34" charset="0"/>
                        </a:rPr>
                        <a:t>cor</a:t>
                      </a:r>
                      <a:r>
                        <a:rPr lang="pt-PT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dourada e aromas de flores e mel  </a:t>
                      </a:r>
                      <a:endParaRPr lang="pt-BR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44119">
                <a:tc>
                  <a:txBody>
                    <a:bodyPr/>
                    <a:lstStyle/>
                    <a:p>
                      <a:endParaRPr lang="pt-PT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b="1" dirty="0" smtClean="0">
                          <a:latin typeface="Arial" pitchFamily="34" charset="0"/>
                          <a:cs typeface="Arial" pitchFamily="34" charset="0"/>
                        </a:rPr>
                        <a:t>Gastronomia </a:t>
                      </a:r>
                    </a:p>
                    <a:p>
                      <a:endParaRPr lang="pt-PT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Tintos Leves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Carnes brancas grelhadas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Churrasco brasileiro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Bolonhesa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Pizza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Bacalhau assado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Badejo assado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Frango de cabidela </a:t>
                      </a:r>
                    </a:p>
                    <a:p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Quando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jovens sirva estes vinhos com carnes vermelhas mal passadas, se envelhecidos estude o prato antes de harmonizar 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Churrasco brasileiro 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Queijos Chevre </a:t>
                      </a:r>
                    </a:p>
                    <a:p>
                      <a:r>
                        <a:rPr lang="pt-PT" sz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Tintos Encorpados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Costeletas de cordeiro grelhadas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Filé  pimenta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Queijos, Brie e Camember</a:t>
                      </a:r>
                      <a:endParaRPr lang="pt-BR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Paleta de cordeiro assada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Etc. </a:t>
                      </a:r>
                      <a:endParaRPr lang="pt-PT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Patês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variados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Queijos fortes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Frutos secos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Doces conventuais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Chocolate branco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Charutos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Ganso ou pato assado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Comida mexicana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Salada de frutas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Leite creme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Tarte de amêndoas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Sorvete de baunilha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Pato com laranja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Patê de ganso ou pato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Queijos cremosos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 Etc. 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dirty="0" smtClean="0">
                          <a:latin typeface="Arial" pitchFamily="34" charset="0"/>
                          <a:cs typeface="Arial" pitchFamily="34" charset="0"/>
                        </a:rPr>
                        <a:t>Mousse</a:t>
                      </a:r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 de maracujá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Mousse de mamão 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Pudim de leite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Patês 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Foie grás 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Pannetone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Amendoa seca</a:t>
                      </a:r>
                    </a:p>
                    <a:p>
                      <a:r>
                        <a:rPr lang="pt-PT" sz="1200" baseline="0" dirty="0" smtClean="0">
                          <a:latin typeface="Arial" pitchFamily="34" charset="0"/>
                          <a:cs typeface="Arial" pitchFamily="34" charset="0"/>
                        </a:rPr>
                        <a:t>Geleias de frutos bancos </a:t>
                      </a:r>
                    </a:p>
                    <a:p>
                      <a:r>
                        <a:rPr lang="pt-PT" baseline="0" dirty="0" smtClean="0"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1800200" cy="112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1540731" cy="1155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850106"/>
          </a:xfrm>
        </p:spPr>
        <p:txBody>
          <a:bodyPr>
            <a:noAutofit/>
          </a:bodyPr>
          <a:lstStyle/>
          <a:p>
            <a:r>
              <a:rPr lang="pt-PT" sz="2000" dirty="0"/>
              <a:t>O Serviço de vinhos é uma </a:t>
            </a:r>
            <a:r>
              <a:rPr lang="pt-PT" sz="2000" dirty="0" smtClean="0"/>
              <a:t>arte</a:t>
            </a:r>
            <a:r>
              <a:rPr lang="pt-PT" sz="2000" dirty="0"/>
              <a:t>,</a:t>
            </a:r>
            <a:r>
              <a:rPr lang="pt-PT" sz="2000" dirty="0" smtClean="0"/>
              <a:t> </a:t>
            </a:r>
            <a:r>
              <a:rPr lang="pt-PT" sz="2000" dirty="0"/>
              <a:t>terá bons resultados  em </a:t>
            </a:r>
            <a:r>
              <a:rPr lang="pt-PT" sz="2000" dirty="0" smtClean="0"/>
              <a:t>vendas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PT" sz="2000" dirty="0"/>
              <a:t> quando se alia a </a:t>
            </a:r>
            <a:r>
              <a:rPr lang="pt-PT" sz="2000" dirty="0" smtClean="0"/>
              <a:t>técnica ao momento</a:t>
            </a:r>
            <a:r>
              <a:rPr lang="pt-PT" sz="2000" dirty="0"/>
              <a:t> do </a:t>
            </a:r>
            <a:r>
              <a:rPr lang="pt-PT" sz="2000" dirty="0" smtClean="0"/>
              <a:t>cliente</a:t>
            </a:r>
            <a:r>
              <a:rPr lang="pt-PT" sz="2000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PT" sz="2000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7200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PT" dirty="0">
                <a:latin typeface="Arial" pitchFamily="34" charset="0"/>
                <a:cs typeface="Arial" pitchFamily="34" charset="0"/>
              </a:rPr>
              <a:t>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er </a:t>
            </a:r>
            <a:r>
              <a:rPr lang="pt-PT" dirty="0">
                <a:latin typeface="Arial" pitchFamily="34" charset="0"/>
                <a:cs typeface="Arial" pitchFamily="34" charset="0"/>
              </a:rPr>
              <a:t>s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ucesso </a:t>
            </a:r>
            <a:r>
              <a:rPr lang="pt-PT" dirty="0">
                <a:latin typeface="Arial" pitchFamily="34" charset="0"/>
                <a:cs typeface="Arial" pitchFamily="34" charset="0"/>
              </a:rPr>
              <a:t>no 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serviço de vinhos a copo?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36329"/>
              </p:ext>
            </p:extLst>
          </p:nvPr>
        </p:nvGraphicFramePr>
        <p:xfrm>
          <a:off x="1331640" y="2492896"/>
          <a:ext cx="6768752" cy="3992880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324656">
                <a:tc>
                  <a:txBody>
                    <a:bodyPr/>
                    <a:lstStyle/>
                    <a:p>
                      <a:r>
                        <a:rPr lang="pt-PT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Vinho a copo</a:t>
                      </a:r>
                      <a:r>
                        <a:rPr lang="pt-BR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t-BR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Copos adequados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Sistema que permita uma temperatura controlada  para os diferentes estilos de vinho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Sistema que permita um bom acondicionamento das garrafas abertas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 base de dados com as datas de abertura das diferentes garrafas. 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Carta de vinhos adaptada para serviço de vinho a copo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0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equipe</a:t>
                      </a:r>
                      <a:r>
                        <a:rPr lang="pt-PT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vendas deve estar preparada, motivada e treinada para esse serviço </a:t>
                      </a:r>
                      <a:endParaRPr lang="pt-B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80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6632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27584" y="1412776"/>
            <a:ext cx="781236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Quais são os pontos a serem observados pelo consumidor na hora de pedir o vinho em</a:t>
            </a:r>
            <a:r>
              <a:rPr kumimoji="0" lang="pt-PT" sz="1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taça?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Atestar a boa conservação dos vinhos e ter confiança no restaurante onde solicita esse serviço, para ter esse serviço não pode ser em todo o lugar pois muitas vezes os vinhos são mal acondicionados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Como fica a conservação da garrafa de pois de aberta no bar?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Pode ser vedada de várias formas, (a melhor forma é vacu vin) permite que os vinhos depois de abertos durem 10 dias sem problemas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CVC002_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4221088"/>
            <a:ext cx="1371600" cy="1874520"/>
          </a:xfrm>
          <a:prstGeom prst="rect">
            <a:avLst/>
          </a:prstGeom>
        </p:spPr>
      </p:pic>
      <p:pic>
        <p:nvPicPr>
          <p:cNvPr id="7" name="Imagem 6" descr="armari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4149080"/>
            <a:ext cx="1428750" cy="1952625"/>
          </a:xfrm>
          <a:prstGeom prst="rect">
            <a:avLst/>
          </a:prstGeom>
        </p:spPr>
      </p:pic>
      <p:pic>
        <p:nvPicPr>
          <p:cNvPr id="8" name="Imagem 7" descr="CTF005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93096"/>
            <a:ext cx="1285884" cy="1857388"/>
          </a:xfrm>
          <a:prstGeom prst="rect">
            <a:avLst/>
          </a:prstGeom>
        </p:spPr>
      </p:pic>
      <p:pic>
        <p:nvPicPr>
          <p:cNvPr id="9" name="Imagem 8" descr="wine_bild5_448_15_riesl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221088"/>
            <a:ext cx="874097" cy="16561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6632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991761"/>
            <a:ext cx="8460432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endParaRPr kumimoji="0" lang="pt-PT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 serviço que combate o consumo excessivo do álcool.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 serviço que permite os clientes degustar vinhos diferentes durante a refeição.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 serviço de educação vínica, pois os clientes aprendem a ligar os vinhos corretos à gastronomia entre outras situações como temperaturas de serviço e copos indicados a cada tipo de vinho.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 serviço que se torna econômico para o cliente e vantajoso para o restaurante!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Valoriza a gastronomia do restaurante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 oportunidade ao cliente de degustar vinhos que não conheça e valorizar outras regiões menos conhecidas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Potenciar diferentes momentos gastronômicos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Fidelização dos clientes ao restaurante e a gastronomia do mesmo.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Muitas garrafas de vinho têm que ser consumidas rapidamente, se utilizarem o vinho a copo esses vinhos vão desaparecendo da cave do restaurante e os clientes consomem os mesmos no tempo certo!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Maior sucesso econômico</a:t>
            </a:r>
            <a:endParaRPr kumimoji="0" lang="pt-PT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83769" y="548680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P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Vantagens do Vinho a Copo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49" y="2540507"/>
            <a:ext cx="2444501" cy="1319787"/>
          </a:xfrm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aixaDeTexto 7"/>
          <p:cNvSpPr txBox="1">
            <a:spLocks noChangeArrowheads="1"/>
          </p:cNvSpPr>
          <p:nvPr/>
        </p:nvSpPr>
        <p:spPr bwMode="auto">
          <a:xfrm>
            <a:off x="180181" y="1064439"/>
            <a:ext cx="3815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Vinhos de Portugal – Caracterização do País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6257925"/>
            <a:ext cx="3203575" cy="600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1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Nota </a:t>
            </a:r>
            <a:r>
              <a:rPr lang="pt-PT" sz="11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Geografica</a:t>
            </a:r>
            <a:endParaRPr lang="pt-PT" sz="11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pt-P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Extremo Sudoeste da Europa</a:t>
            </a:r>
          </a:p>
          <a:p>
            <a:pPr>
              <a:defRPr/>
            </a:pPr>
            <a:r>
              <a:rPr lang="pt-P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560km de comp. e 160km de largura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2627313" y="2205038"/>
            <a:ext cx="504825" cy="2376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1" name="Seta para a esquerda 10"/>
          <p:cNvSpPr/>
          <p:nvPr/>
        </p:nvSpPr>
        <p:spPr>
          <a:xfrm>
            <a:off x="5651500" y="2276475"/>
            <a:ext cx="504825" cy="2376488"/>
          </a:xfrm>
          <a:prstGeom prst="leftArrow">
            <a:avLst/>
          </a:prstGeom>
          <a:solidFill>
            <a:srgbClr val="BC290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Arredondar Rectângulo de Canto do Mesmo Lado 13"/>
          <p:cNvSpPr/>
          <p:nvPr/>
        </p:nvSpPr>
        <p:spPr>
          <a:xfrm>
            <a:off x="4140200" y="1052513"/>
            <a:ext cx="2087563" cy="288925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" name="Seta para baixo 14"/>
          <p:cNvSpPr/>
          <p:nvPr/>
        </p:nvSpPr>
        <p:spPr>
          <a:xfrm>
            <a:off x="4716463" y="1052513"/>
            <a:ext cx="1511300" cy="431800"/>
          </a:xfrm>
          <a:prstGeom prst="downArrow">
            <a:avLst/>
          </a:prstGeom>
          <a:solidFill>
            <a:srgbClr val="BC290C"/>
          </a:solidFill>
          <a:ln>
            <a:solidFill>
              <a:srgbClr val="BC2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" name="Arredondar Rectângulo de Canto Diagonal 16"/>
          <p:cNvSpPr/>
          <p:nvPr/>
        </p:nvSpPr>
        <p:spPr>
          <a:xfrm>
            <a:off x="6948488" y="5373688"/>
            <a:ext cx="1439862" cy="6477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6156325" y="2997200"/>
            <a:ext cx="2987675" cy="7810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u="sng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Influência Continental</a:t>
            </a: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Elevadas amplitudes térmicas</a:t>
            </a: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Pluviosidade fraca a moderada</a:t>
            </a:r>
            <a:endParaRPr lang="pt-PT" sz="1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0" y="2924175"/>
            <a:ext cx="2627313" cy="9985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u="sng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Influência Atlântica </a:t>
            </a: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Temperaturas moderadas</a:t>
            </a: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Ventos Frescos e Húmidos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>
                <a:latin typeface="Verdana" pitchFamily="34" charset="0"/>
              </a:rPr>
              <a:t>Pluviosidade elevada</a:t>
            </a:r>
            <a:endParaRPr lang="pt-PT" sz="1400" dirty="0"/>
          </a:p>
        </p:txBody>
      </p:sp>
      <p:sp>
        <p:nvSpPr>
          <p:cNvPr id="20" name="Arredondar Rectângulo de Canto Diagonal 19"/>
          <p:cNvSpPr/>
          <p:nvPr/>
        </p:nvSpPr>
        <p:spPr>
          <a:xfrm>
            <a:off x="3059113" y="5373688"/>
            <a:ext cx="3097212" cy="122396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1" name="Seta para cima 20"/>
          <p:cNvSpPr/>
          <p:nvPr/>
        </p:nvSpPr>
        <p:spPr>
          <a:xfrm>
            <a:off x="3995738" y="5300663"/>
            <a:ext cx="1296987" cy="431800"/>
          </a:xfrm>
          <a:prstGeom prst="upArrow">
            <a:avLst>
              <a:gd name="adj1" fmla="val 50000"/>
              <a:gd name="adj2" fmla="val 405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3203575" y="5876925"/>
            <a:ext cx="3313113" cy="739775"/>
          </a:xfrm>
          <a:prstGeom prst="rect">
            <a:avLst/>
          </a:prstGeom>
          <a:noFill/>
          <a:ln>
            <a:solidFill>
              <a:srgbClr val="A6B0A8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PT" sz="1400" b="1" u="sng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Influência mediterrânica</a:t>
            </a:r>
            <a:endParaRPr lang="pt-PT" sz="1400" u="sng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Verão Quente e Seco</a:t>
            </a:r>
          </a:p>
          <a:p>
            <a:pPr>
              <a:defRPr/>
            </a:pPr>
            <a:r>
              <a:rPr lang="pt-P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Invernos Amenos</a:t>
            </a:r>
          </a:p>
        </p:txBody>
      </p:sp>
      <p:pic>
        <p:nvPicPr>
          <p:cNvPr id="23" name="Picture 18" descr="Dão vinha 1 (roques)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4588" r="898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571422" y="685779"/>
            <a:ext cx="4177326" cy="51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955"/>
            <a:ext cx="990128" cy="424341"/>
          </a:xfrm>
          <a:prstGeom prst="rect">
            <a:avLst/>
          </a:prstGeom>
        </p:spPr>
      </p:pic>
      <p:pic>
        <p:nvPicPr>
          <p:cNvPr id="25" name="Picture 2" descr="http://www.winesenses.com.br/caravana_LOGO_colorido4.png?v=cdibewh95cw55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3898"/>
            <a:ext cx="1268611" cy="3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fovini.com/images/agentes_economicos/125544670257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374"/>
            <a:ext cx="864517" cy="51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9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Elaborado por Jose Santanita - www.winesenses.com.br</a:t>
            </a:r>
            <a:endParaRPr lang="pt-PT"/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713723" y="433729"/>
            <a:ext cx="226853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 dirty="0">
                <a:solidFill>
                  <a:srgbClr val="318F3A"/>
                </a:solidFill>
                <a:latin typeface="Verdana" pitchFamily="34" charset="0"/>
              </a:rPr>
              <a:t>Vinhos Atlânticos</a:t>
            </a:r>
          </a:p>
          <a:p>
            <a:pPr algn="ctr"/>
            <a:r>
              <a:rPr lang="pt-PT" sz="1200" b="1" dirty="0" smtClean="0">
                <a:solidFill>
                  <a:srgbClr val="318F3A"/>
                </a:solidFill>
                <a:latin typeface="Verdana" pitchFamily="34" charset="0"/>
              </a:rPr>
              <a:t>Vinho Verde, Bairrada</a:t>
            </a:r>
            <a:r>
              <a:rPr lang="pt-PT" sz="1200" b="1" dirty="0">
                <a:solidFill>
                  <a:srgbClr val="318F3A"/>
                </a:solidFill>
                <a:latin typeface="Verdana" pitchFamily="34" charset="0"/>
              </a:rPr>
              <a:t>, Lisboa</a:t>
            </a:r>
          </a:p>
          <a:p>
            <a:pPr algn="ctr"/>
            <a:r>
              <a:rPr lang="pt-PT" sz="1400" dirty="0">
                <a:latin typeface="Verdana" pitchFamily="34" charset="0"/>
              </a:rPr>
              <a:t>(Atlântico Norte) </a:t>
            </a:r>
            <a:endParaRPr lang="pt-PT" sz="1200" dirty="0">
              <a:latin typeface="Verdana" pitchFamily="34" charset="0"/>
            </a:endParaRPr>
          </a:p>
          <a:p>
            <a:endParaRPr lang="pt-PT" sz="1200" b="1" dirty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pt-PT" sz="1400" dirty="0">
                <a:latin typeface="Verdana" pitchFamily="34" charset="0"/>
              </a:rPr>
              <a:t>. </a:t>
            </a:r>
            <a:r>
              <a:rPr lang="pt-PT" sz="1300" dirty="0">
                <a:latin typeface="Verdana" pitchFamily="34" charset="0"/>
              </a:rPr>
              <a:t>Ciclo vegetativo longo;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Álcool </a:t>
            </a:r>
            <a:r>
              <a:rPr lang="pt-PT" sz="1300" dirty="0" smtClean="0">
                <a:latin typeface="Verdana" pitchFamily="34" charset="0"/>
              </a:rPr>
              <a:t>baixo a </a:t>
            </a:r>
            <a:r>
              <a:rPr lang="pt-PT" sz="1300" dirty="0">
                <a:latin typeface="Verdana" pitchFamily="34" charset="0"/>
              </a:rPr>
              <a:t>médio;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Acidez elevada;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Corpo leve a médio, 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Vinhos aromáticos e </a:t>
            </a:r>
            <a:r>
              <a:rPr lang="pt-PT" sz="1300" dirty="0" smtClean="0">
                <a:latin typeface="Verdana" pitchFamily="34" charset="0"/>
              </a:rPr>
              <a:t>florais. </a:t>
            </a:r>
            <a:endParaRPr lang="pt-PT" sz="1300" dirty="0">
              <a:latin typeface="Verdana" pitchFamily="34" charset="0"/>
            </a:endParaRPr>
          </a:p>
        </p:txBody>
      </p:sp>
      <p:pic>
        <p:nvPicPr>
          <p:cNvPr id="5" name="Picture 9" descr="Resize of DSCF0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26959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473450" y="225380"/>
            <a:ext cx="233997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b="1" dirty="0">
                <a:solidFill>
                  <a:srgbClr val="A50021"/>
                </a:solidFill>
                <a:latin typeface="Verdana" pitchFamily="34" charset="0"/>
              </a:rPr>
              <a:t>Vinhos de Montanha</a:t>
            </a:r>
          </a:p>
          <a:p>
            <a:pPr algn="ctr"/>
            <a:r>
              <a:rPr lang="pt-PT" sz="1200" b="1" dirty="0">
                <a:solidFill>
                  <a:srgbClr val="A50021"/>
                </a:solidFill>
                <a:latin typeface="Verdana" pitchFamily="34" charset="0"/>
              </a:rPr>
              <a:t>Douro, Dão, Beira Interior, Alentejo Norte</a:t>
            </a:r>
          </a:p>
          <a:p>
            <a:pPr algn="ctr"/>
            <a:r>
              <a:rPr lang="pt-PT" sz="1400" dirty="0">
                <a:latin typeface="Verdana" pitchFamily="34" charset="0"/>
              </a:rPr>
              <a:t>(Interior Norte)</a:t>
            </a:r>
          </a:p>
          <a:p>
            <a:pPr algn="r"/>
            <a:endParaRPr lang="pt-PT" sz="1200" b="1" dirty="0">
              <a:solidFill>
                <a:srgbClr val="318F3A"/>
              </a:solidFill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pt-PT" sz="1200" dirty="0">
                <a:latin typeface="Verdana" pitchFamily="34" charset="0"/>
              </a:rPr>
              <a:t>. </a:t>
            </a:r>
            <a:r>
              <a:rPr lang="pt-PT" sz="1300" dirty="0">
                <a:latin typeface="Verdana" pitchFamily="34" charset="0"/>
              </a:rPr>
              <a:t>Ciclo vegetativo longo;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Álcool médio  a alto;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Acidez média a alta;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Corpo médio a cheio;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Potencial de envelhecimento.</a:t>
            </a:r>
          </a:p>
        </p:txBody>
      </p:sp>
      <p:pic>
        <p:nvPicPr>
          <p:cNvPr id="7" name="Picture 13" descr="douro-ama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4"/>
            <a:ext cx="2571768" cy="36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6359932" y="357166"/>
            <a:ext cx="22669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/>
            <a:r>
              <a:rPr lang="pt-PT" sz="1600" b="1" dirty="0">
                <a:solidFill>
                  <a:srgbClr val="660066"/>
                </a:solidFill>
                <a:latin typeface="Verdana" pitchFamily="34" charset="0"/>
              </a:rPr>
              <a:t>Vinhos de Planície</a:t>
            </a:r>
          </a:p>
          <a:p>
            <a:pPr algn="ctr"/>
            <a:r>
              <a:rPr lang="pt-PT" sz="1200" b="1" dirty="0">
                <a:solidFill>
                  <a:srgbClr val="660066"/>
                </a:solidFill>
                <a:latin typeface="Verdana" pitchFamily="34" charset="0"/>
              </a:rPr>
              <a:t>Ribatejo, Terras do Sado, Alentejo Sul, Algarve</a:t>
            </a:r>
          </a:p>
          <a:p>
            <a:pPr algn="ctr"/>
            <a:r>
              <a:rPr lang="pt-PT" sz="1400" dirty="0" smtClean="0">
                <a:latin typeface="Verdana" pitchFamily="34" charset="0"/>
              </a:rPr>
              <a:t>  (</a:t>
            </a:r>
            <a:r>
              <a:rPr lang="pt-PT" sz="1400" dirty="0">
                <a:latin typeface="Verdana" pitchFamily="34" charset="0"/>
              </a:rPr>
              <a:t>Sul)</a:t>
            </a:r>
            <a:r>
              <a:rPr lang="pt-PT" sz="1200" dirty="0">
                <a:latin typeface="Verdana" pitchFamily="34" charset="0"/>
              </a:rPr>
              <a:t> </a:t>
            </a:r>
          </a:p>
          <a:p>
            <a:pPr algn="ctr"/>
            <a:r>
              <a:rPr lang="pt-PT" sz="1200" b="1" dirty="0">
                <a:latin typeface="Verdana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pt-PT" sz="1200" dirty="0">
                <a:latin typeface="Verdana" pitchFamily="34" charset="0"/>
              </a:rPr>
              <a:t>. </a:t>
            </a:r>
            <a:r>
              <a:rPr lang="pt-PT" sz="1300" dirty="0">
                <a:latin typeface="Verdana" pitchFamily="34" charset="0"/>
              </a:rPr>
              <a:t>Ciclo vegetativo curto;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Álcool médio a alto;</a:t>
            </a:r>
          </a:p>
          <a:p>
            <a:pPr>
              <a:buFont typeface="Arial" charset="0"/>
              <a:buNone/>
            </a:pPr>
            <a:r>
              <a:rPr lang="pt-PT" sz="1300" dirty="0">
                <a:latin typeface="Verdana" pitchFamily="34" charset="0"/>
              </a:rPr>
              <a:t>. Acidez </a:t>
            </a:r>
            <a:r>
              <a:rPr lang="pt-PT" sz="1300" dirty="0" smtClean="0">
                <a:latin typeface="Verdana" pitchFamily="34" charset="0"/>
              </a:rPr>
              <a:t> mais terna; vinhos macios</a:t>
            </a:r>
            <a:endParaRPr lang="pt-PT" sz="1300" dirty="0">
              <a:latin typeface="Verdana" pitchFamily="34" charset="0"/>
            </a:endParaRPr>
          </a:p>
        </p:txBody>
      </p:sp>
      <p:pic>
        <p:nvPicPr>
          <p:cNvPr id="9" name="Picture 7" descr="DSC_3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699543" cy="35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999131"/>
            <a:ext cx="742514" cy="318221"/>
          </a:xfrm>
          <a:prstGeom prst="rect">
            <a:avLst/>
          </a:prstGeom>
        </p:spPr>
      </p:pic>
      <p:pic>
        <p:nvPicPr>
          <p:cNvPr id="12" name="Picture 2" descr="http://www.winesenses.com.br/caravana_LOGO_colorido4.png?v=cdibewh95cw55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1968"/>
            <a:ext cx="1043610" cy="3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DSC_1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557338"/>
            <a:ext cx="2411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AS (Se, 2008 )"/>
          <p:cNvPicPr>
            <a:picLocks noChangeAspect="1" noChangeArrowheads="1"/>
          </p:cNvPicPr>
          <p:nvPr/>
        </p:nvPicPr>
        <p:blipFill>
          <a:blip r:embed="rId4"/>
          <a:srcRect t="8305"/>
          <a:stretch>
            <a:fillRect/>
          </a:stretch>
        </p:blipFill>
        <p:spPr bwMode="auto">
          <a:xfrm>
            <a:off x="2339975" y="3357563"/>
            <a:ext cx="2339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douro-ama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0"/>
            <a:ext cx="24114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OURO_~1"/>
          <p:cNvPicPr>
            <a:picLocks noChangeAspect="1" noChangeArrowheads="1"/>
          </p:cNvPicPr>
          <p:nvPr/>
        </p:nvPicPr>
        <p:blipFill>
          <a:blip r:embed="rId6"/>
          <a:srcRect t="10382" b="16870"/>
          <a:stretch>
            <a:fillRect/>
          </a:stretch>
        </p:blipFill>
        <p:spPr bwMode="auto">
          <a:xfrm>
            <a:off x="0" y="0"/>
            <a:ext cx="23399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R:\Fotos\Fotos Luis Pais 2006 - baixa resolução\Fotos Luis Pais para livro Charles\Estremadura\Quinta Chocapalha\DSC_21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357563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JP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5463" y="5084763"/>
            <a:ext cx="22685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DSC_00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0"/>
            <a:ext cx="23749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0" descr="Alentejo 4 (Cortes de cima aéreo)"/>
          <p:cNvPicPr>
            <a:picLocks noChangeAspect="1" noChangeArrowheads="1"/>
          </p:cNvPicPr>
          <p:nvPr/>
        </p:nvPicPr>
        <p:blipFill>
          <a:blip r:embed="rId10"/>
          <a:srcRect l="19389" t="27074" r="14853" b="9251"/>
          <a:stretch>
            <a:fillRect/>
          </a:stretch>
        </p:blipFill>
        <p:spPr bwMode="auto">
          <a:xfrm>
            <a:off x="2339975" y="1557338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Dão vinha 1 (roques)"/>
          <p:cNvPicPr>
            <a:picLocks noChangeAspect="1" noChangeArrowheads="1"/>
          </p:cNvPicPr>
          <p:nvPr/>
        </p:nvPicPr>
        <p:blipFill>
          <a:blip r:embed="rId11"/>
          <a:srcRect t="38023" b="7904"/>
          <a:stretch>
            <a:fillRect/>
          </a:stretch>
        </p:blipFill>
        <p:spPr bwMode="auto">
          <a:xfrm>
            <a:off x="0" y="1557338"/>
            <a:ext cx="2339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5" descr="VV vinha ramada 2"/>
          <p:cNvPicPr>
            <a:picLocks noChangeAspect="1" noChangeArrowheads="1"/>
          </p:cNvPicPr>
          <p:nvPr/>
        </p:nvPicPr>
        <p:blipFill>
          <a:blip r:embed="rId12"/>
          <a:srcRect b="10295"/>
          <a:stretch>
            <a:fillRect/>
          </a:stretch>
        </p:blipFill>
        <p:spPr bwMode="auto">
          <a:xfrm>
            <a:off x="4572000" y="1628775"/>
            <a:ext cx="23034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8" descr="Estremadura vinha (DFJ)"/>
          <p:cNvPicPr>
            <a:picLocks noChangeAspect="1" noChangeArrowheads="1"/>
          </p:cNvPicPr>
          <p:nvPr/>
        </p:nvPicPr>
        <p:blipFill>
          <a:blip r:embed="rId13"/>
          <a:srcRect b="11073"/>
          <a:stretch>
            <a:fillRect/>
          </a:stretch>
        </p:blipFill>
        <p:spPr bwMode="auto">
          <a:xfrm>
            <a:off x="2339975" y="0"/>
            <a:ext cx="22320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9" descr="_LPF470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357563"/>
            <a:ext cx="23399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9" descr="currais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3357563"/>
            <a:ext cx="2278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4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39975" y="5084763"/>
            <a:ext cx="22320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Resize of DSC_317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0" y="5084763"/>
            <a:ext cx="23050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1" descr="C:\Users\Marta\Desktop\Regiões Nova Info\CVRTV\Fotografias Murganheira\TRANSFORMADAS\Vinha 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5084763"/>
            <a:ext cx="23399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CaixaDeTexto 19"/>
          <p:cNvSpPr txBox="1">
            <a:spLocks noChangeArrowheads="1"/>
          </p:cNvSpPr>
          <p:nvPr/>
        </p:nvSpPr>
        <p:spPr bwMode="auto">
          <a:xfrm>
            <a:off x="8459788" y="3141663"/>
            <a:ext cx="865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00">
                <a:solidFill>
                  <a:schemeClr val="bg1"/>
                </a:solidFill>
              </a:rPr>
              <a:t>Cedida por Gladstone</a:t>
            </a:r>
          </a:p>
        </p:txBody>
      </p:sp>
      <p:sp>
        <p:nvSpPr>
          <p:cNvPr id="4117" name="CaixaDeTexto 21"/>
          <p:cNvSpPr txBox="1">
            <a:spLocks noChangeArrowheads="1"/>
          </p:cNvSpPr>
          <p:nvPr/>
        </p:nvSpPr>
        <p:spPr bwMode="auto">
          <a:xfrm>
            <a:off x="6084888" y="6704013"/>
            <a:ext cx="8636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00">
                <a:solidFill>
                  <a:schemeClr val="bg1"/>
                </a:solidFill>
              </a:rPr>
              <a:t>Cedida por Gladstone</a:t>
            </a:r>
          </a:p>
        </p:txBody>
      </p:sp>
      <p:pic>
        <p:nvPicPr>
          <p:cNvPr id="20" name="Imagem 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11" y="188640"/>
            <a:ext cx="859976" cy="4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winesenses.com.br/caravana_LOGO_colorido4.png?v=cdibewh95cw55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70" y="6133160"/>
            <a:ext cx="1268611" cy="3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1800" y="1340768"/>
            <a:ext cx="5338936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f-ZA" sz="1900" dirty="0">
                <a:latin typeface="Arial" pitchFamily="34" charset="0"/>
                <a:cs typeface="Arial" pitchFamily="34" charset="0"/>
              </a:rPr>
              <a:t>Localizada no coração de Portugal a </a:t>
            </a:r>
            <a:r>
              <a:rPr lang="af-ZA" sz="1900" dirty="0" smtClean="0">
                <a:latin typeface="Arial" pitchFamily="34" charset="0"/>
                <a:cs typeface="Arial" pitchFamily="34" charset="0"/>
              </a:rPr>
              <a:t>Região </a:t>
            </a:r>
            <a:r>
              <a:rPr lang="af-ZA" sz="1900" dirty="0">
                <a:latin typeface="Arial" pitchFamily="34" charset="0"/>
                <a:cs typeface="Arial" pitchFamily="34" charset="0"/>
              </a:rPr>
              <a:t>V</a:t>
            </a:r>
            <a:r>
              <a:rPr lang="af-ZA" sz="1900" dirty="0" smtClean="0">
                <a:latin typeface="Arial" pitchFamily="34" charset="0"/>
                <a:cs typeface="Arial" pitchFamily="34" charset="0"/>
              </a:rPr>
              <a:t>itivinícola </a:t>
            </a:r>
            <a:r>
              <a:rPr lang="af-ZA" sz="1900" dirty="0">
                <a:latin typeface="Arial" pitchFamily="34" charset="0"/>
                <a:cs typeface="Arial" pitchFamily="34" charset="0"/>
              </a:rPr>
              <a:t>do Tejo </a:t>
            </a:r>
            <a:r>
              <a:rPr lang="af-ZA" sz="1900" dirty="0" smtClean="0">
                <a:latin typeface="Arial" pitchFamily="34" charset="0"/>
                <a:cs typeface="Arial" pitchFamily="34" charset="0"/>
              </a:rPr>
              <a:t>tem, desde </a:t>
            </a:r>
            <a:r>
              <a:rPr lang="af-ZA" sz="1900" dirty="0">
                <a:latin typeface="Arial" pitchFamily="34" charset="0"/>
                <a:cs typeface="Arial" pitchFamily="34" charset="0"/>
              </a:rPr>
              <a:t>a Idade Média, sido reconhecida como uma das principais regiões vitivinícolas de Portugal.</a:t>
            </a:r>
            <a:endParaRPr lang="pt-BR" sz="19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32129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latin typeface="Arial" pitchFamily="34" charset="0"/>
                <a:cs typeface="Arial" pitchFamily="34" charset="0"/>
              </a:rPr>
              <a:t>O principal acidente orográfico existente no Ribatejo é a Serra de Aires e Candeeiros, delimitando o que podemos chamar de Alto e Baixo Ribatejo e em termos hidrográficos o Rio Tejo, pela sua dimensão e pela sua regular irregularidade (cheias) continua a condicionar as atividades agrícolas.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Imagem 2"/>
          <p:cNvPicPr>
            <a:picLocks noChangeAspect="1" noChangeArrowheads="1"/>
          </p:cNvPicPr>
          <p:nvPr/>
        </p:nvPicPr>
        <p:blipFill>
          <a:blip r:embed="rId2" cstate="print">
            <a:lum contrast="-44000"/>
          </a:blip>
          <a:srcRect/>
          <a:stretch>
            <a:fillRect/>
          </a:stretch>
        </p:blipFill>
        <p:spPr bwMode="auto">
          <a:xfrm>
            <a:off x="755576" y="404664"/>
            <a:ext cx="16299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1.bp.blogspot.com/-eGSsOGpWS9I/UF77Bs7WO9I/AAAAAAAA308/hdCzkvnjKds/s1600/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3208357" cy="1804700"/>
          </a:xfrm>
          <a:prstGeom prst="rect">
            <a:avLst/>
          </a:prstGeom>
          <a:noFill/>
        </p:spPr>
      </p:pic>
      <p:pic>
        <p:nvPicPr>
          <p:cNvPr id="1031" name="Picture 7" descr="http://aveirotorredepasseri.files.wordpress.com/2011/05/grutas-mira-de-aire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37112"/>
            <a:ext cx="2448272" cy="1836204"/>
          </a:xfrm>
          <a:prstGeom prst="rect">
            <a:avLst/>
          </a:prstGeom>
          <a:noFill/>
        </p:spPr>
      </p:pic>
      <p:pic>
        <p:nvPicPr>
          <p:cNvPr id="1033" name="Picture 9" descr="http://4.bp.blogspot.com/-8d18UzQspOk/TWg1Bpg656I/AAAAAAAAI9A/3faePCJrdhQ/s1600/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4437112"/>
            <a:ext cx="2914815" cy="1872208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737"/>
            <a:ext cx="1008112" cy="544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2097" y="5723444"/>
            <a:ext cx="17000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3.bp.blogspot.com/-qa1Uc0UWhu4/TjnwLmR8ZWI/AAAAAAAAAIc/prLDH8nR6ok/s1600/mapa_ribatej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6165304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23928" y="1122997"/>
            <a:ext cx="47160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Região apresenta clima moderado, com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temperaturas médias compreendidas entre os 15,5</a:t>
            </a:r>
            <a:r>
              <a:rPr kumimoji="0" lang="pt-PT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 e 16,5</a:t>
            </a:r>
            <a:r>
              <a:rPr kumimoji="0" lang="pt-PT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C, o valor da insolação situa-se cerca das 2800 horas/ano e a média anual de precipitação é de 750 mm, sendo um pouco mais elevada a Norte da Região, nomeadamente na zona de Tomar e um pouco menos elevada a Sul da Região, nomeadamente na zona de Coruche.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7" name="Picture 9" descr="http://4.bp.blogspot.com/-2QBN7uZjHX0/Tog7pgl_bYI/AAAAAAAAEGU/Ay9OZ1xshJc/s1600/Coruche%2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3024336" cy="1701189"/>
          </a:xfrm>
          <a:prstGeom prst="rect">
            <a:avLst/>
          </a:prstGeom>
          <a:noFill/>
        </p:spPr>
      </p:pic>
      <p:sp>
        <p:nvSpPr>
          <p:cNvPr id="10" name="Elipse 9"/>
          <p:cNvSpPr/>
          <p:nvPr/>
        </p:nvSpPr>
        <p:spPr>
          <a:xfrm>
            <a:off x="2123728" y="692696"/>
            <a:ext cx="288032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267744" y="3717032"/>
            <a:ext cx="288032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9" name="Picture 11" descr="http://2.bp.blogspot.com/-52-m0QNSCyo/TzzmCc6WlWI/AAAAAAAAFIE/5-gZGe8lQYg/s1600/Tomar%2B-%2BConvento%2Bde%2BCristo%2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25144"/>
            <a:ext cx="3072341" cy="1728192"/>
          </a:xfrm>
          <a:prstGeom prst="rect">
            <a:avLst/>
          </a:prstGeom>
          <a:noFill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Imagem 1" descr="map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880320" cy="43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63888" y="152400"/>
            <a:ext cx="5122912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Solos - Terroir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392488" y="1258888"/>
            <a:ext cx="4355976" cy="4708981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f-Z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Desenvolvendo-se nas duas margens do Rio Tejo, de quem herdou o nome, a nossa região vitivinícola ocupa uma área de 19 000 hectares que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representam cerca de 8% do total nacional </a:t>
            </a:r>
            <a:r>
              <a:rPr kumimoji="0" lang="af-Z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é responsável por uma produção de cerca de 600 mil hectolitros.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Destes, são certificados cerca de 120 mil hectolitros, dos quais 90% são IGP Tejo, (Indicação Geográfica Protegida), o vulgarmente chamado Vinho Regional Tejo e 10% são vinhos DOP (Denominação de Origem Protegida),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Vinhos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</a:t>
            </a:r>
            <a:r>
              <a:rPr kumimoji="0" lang="pt-PT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TEJO.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farm4.static.flickr.com/3180/2906975623_e6319b2f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032448" cy="4032448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152400"/>
            <a:ext cx="5626968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Solos - Terroirs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1512168" cy="5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Teresa\Desktop\Fotos Santarém Digital\Camp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66429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552" y="839905"/>
            <a:ext cx="45365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CAMPO</a:t>
            </a: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 as suas extensas planícies, adjacente ao Rio Tejo, conhecido também como a LEZÍRIA DO TEJO, sujeita a inundações periódicas, que se causam alguns transtornos, são também responsáveis pelos elevados índices de fertilidade que aqueles solos de aluvião possuem, é, por excelência a zona dos vinhos brancos, onde predominam as castas Fernão Pires, Arinto e Verdelho.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http://1.bp.blogspot.com/-0XfEz0WuSzw/T1XUCyizsFI/AAAAAAAAASg/YySEEi6rU70/s1600/Diversos+10.4+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26105"/>
            <a:ext cx="2952328" cy="1755223"/>
          </a:xfrm>
          <a:prstGeom prst="rect">
            <a:avLst/>
          </a:prstGeom>
          <a:noFill/>
        </p:spPr>
      </p:pic>
      <p:pic>
        <p:nvPicPr>
          <p:cNvPr id="29703" name="Picture 7" descr="http://www.ccdr-lvt.pt/files/0b3318bbcb5fd1a163eeba9ffb4da4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08720"/>
            <a:ext cx="2905024" cy="3196944"/>
          </a:xfrm>
          <a:prstGeom prst="rect">
            <a:avLst/>
          </a:prstGeom>
          <a:noFill/>
        </p:spPr>
      </p:pic>
      <p:pic>
        <p:nvPicPr>
          <p:cNvPr id="29705" name="Picture 9" descr="http://ipt.olhares.com/data/big/83/8309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8330" y="4581128"/>
            <a:ext cx="3316158" cy="1800200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70221"/>
            <a:ext cx="1008112" cy="544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2092</Words>
  <Application>Microsoft Office PowerPoint</Application>
  <PresentationFormat>Apresentação na tela (4:3)</PresentationFormat>
  <Paragraphs>398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TEJO –100 SENTIDOS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Solos - Terroir </vt:lpstr>
      <vt:lpstr>Solos - Terroirs</vt:lpstr>
      <vt:lpstr>Solos - Terroirs</vt:lpstr>
      <vt:lpstr>Solos - Terroirs</vt:lpstr>
      <vt:lpstr>CASTAS TINTAS </vt:lpstr>
      <vt:lpstr>CASTAS TINTAS </vt:lpstr>
      <vt:lpstr>CASTAS BRANCAS </vt:lpstr>
      <vt:lpstr>CASTAS BRANCAS </vt:lpstr>
      <vt:lpstr>CARACTERISTICAS VINHOS </vt:lpstr>
      <vt:lpstr>Descobrir o vinho través do rótulo na hora harmonizar. </vt:lpstr>
      <vt:lpstr>Como Diferenciar os Vinhos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 Serviço de vinhos é uma arte, terá bons resultados  em vendas  quando se alia a técnica ao momento do cliente   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Jose Santanita</cp:lastModifiedBy>
  <cp:revision>22</cp:revision>
  <dcterms:created xsi:type="dcterms:W3CDTF">2013-01-19T18:18:07Z</dcterms:created>
  <dcterms:modified xsi:type="dcterms:W3CDTF">2013-10-26T15:29:40Z</dcterms:modified>
</cp:coreProperties>
</file>